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5143500" type="screen16x9"/>
  <p:notesSz cx="6858000" cy="9144000"/>
  <p:embeddedFontLst>
    <p:embeddedFont>
      <p:font typeface="Gill Sans" panose="020B0604020202020204" charset="0"/>
      <p:regular r:id="rId163"/>
      <p:bold r:id="rId164"/>
    </p:embeddedFont>
    <p:embeddedFont>
      <p:font typeface="Helvetica Neue" panose="020B0604020202020204" charset="0"/>
      <p:regular r:id="rId165"/>
      <p:bold r:id="rId166"/>
      <p:italic r:id="rId167"/>
      <p:boldItalic r:id="rId168"/>
    </p:embeddedFont>
    <p:embeddedFont>
      <p:font typeface="Helvetica Neue Light"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6AD2C4-401B-4C9D-9284-7088C470841F}">
  <a:tblStyle styleId="{1E6AD2C4-401B-4C9D-9284-7088C47084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FE18E-3823-41F2-897F-185846A51D6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7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9.fntdata"/><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b2b6bbe6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b2b6bbe6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b71797b6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3b71797b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b2b6bbe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b2b6bbe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aaa4d4e5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aaaa4d4e5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aaaa4d4e5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aaaa4d4e5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b71797b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3b71797b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aaaa4d4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aaaa4d4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3b2b6bbe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3b2b6bbe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b2b6bbe6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b2b6bbe6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3b97360e8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3b97360e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2b6bbe6e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2b6bbe6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b2b6bbe6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3b2b6bbe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3b97360e8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3b97360e8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3b97360e8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3b97360e8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b97360e8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b97360e8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aaa4d4e5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aaaa4d4e5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2b6bbe6e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2b6bbe6e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aaaa4d4e5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aaaa4d4e5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aaa4d4e5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aaaa4d4e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aaa4d4e5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aaaa4d4e5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2b6bbe6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b2b6bbe6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aaa4d4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aaa4d4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2b6bbe6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b2b6bbe6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b2b6bbe6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b2b6bbe6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b2b6bbe6e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b2b6bbe6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2b6bbe6e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b2b6bbe6e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b2b6bbe6e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b2b6bbe6e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2b6bbe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b2b6bbe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aa4d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aa4d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b2b6bbe6e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b2b6bbe6e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2b6bbe6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b2b6bbe6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b2b6bbe6e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b2b6bbe6e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b2b6bbe6e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b2b6bbe6e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b2b6bbe6e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b2b6bbe6e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b2b6bbe6e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b2b6bbe6e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b2b6bbe6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b2b6bbe6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b2b6bbe6e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b2b6bbe6e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b2b6bb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2b6bb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b2b6bbe6e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b2b6bbe6e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b2b6bbe6e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b2b6bbe6e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b2b6bbe6e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b2b6bbe6e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b2b6bbe6e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b2b6bbe6e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b2b6bbe6e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b2b6bbe6e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b2b6bbe6e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b2b6bbe6e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b2b6bbe6e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b2b6bbe6e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b2b6bbe6e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b2b6bbe6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aaaa4d4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aaa4d4e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afbe1b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afbe1b1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aaaa4d4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aaaa4d4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b2b6bb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b2b6bb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b2b6bbe6e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b2b6bbe6e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aa4d4e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aaa4d4e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b2b6bbe6e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b2b6bbe6e_1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b2b6bbe6e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b2b6bbe6e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b2b6bbe6e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b2b6bbe6e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b2b6bbe6e_1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b2b6bbe6e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b2b6bbe6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b2b6bbe6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b71797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b71797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aaa4d4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aaaa4d4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b2b6bbe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3b2b6bbe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keepcoding.io"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type="title">
  <p:cSld name="TITLE">
    <p:spTree>
      <p:nvGrpSpPr>
        <p:cNvPr id="1" name="Shape 15"/>
        <p:cNvGrpSpPr/>
        <p:nvPr/>
      </p:nvGrpSpPr>
      <p:grpSpPr>
        <a:xfrm>
          <a:off x="0" y="0"/>
          <a:ext cx="0" cy="0"/>
          <a:chOff x="0" y="0"/>
          <a:chExt cx="0" cy="0"/>
        </a:xfrm>
      </p:grpSpPr>
      <p:sp>
        <p:nvSpPr>
          <p:cNvPr id="16" name="Google Shape;16;p2"/>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incipio capítulo" type="tx">
  <p:cSld name="TITLE_AND_BOD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29" name="Google Shape;29;p4"/>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0" name="Google Shape;30;p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1" name="Google Shape;31;p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2" name="Google Shape;32;p4"/>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1100100"/>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a:solidFill>
                  <a:srgbClr val="4A4A4A"/>
                </a:solidFill>
                <a:latin typeface="Helvetica Neue Light"/>
                <a:ea typeface="Helvetica Neue Light"/>
                <a:cs typeface="Helvetica Neue Light"/>
                <a:sym typeface="Helvetica Neue Light"/>
              </a:rPr>
              <a:t>GRACIAS</a:t>
            </a:r>
            <a:endParaRPr sz="800"/>
          </a:p>
          <a:p>
            <a:pPr marL="0" marR="0" lvl="0" indent="0" algn="ctr" rtl="0">
              <a:lnSpc>
                <a:spcPct val="80000"/>
              </a:lnSpc>
              <a:spcBef>
                <a:spcPts val="0"/>
              </a:spcBef>
              <a:spcAft>
                <a:spcPts val="0"/>
              </a:spcAft>
              <a:buClr>
                <a:srgbClr val="4A4A4A"/>
              </a:buClr>
              <a:buSzPts val="2500"/>
              <a:buFont typeface="Helvetica Neue Light"/>
              <a:buNone/>
            </a:pPr>
            <a:r>
              <a:rPr lang="es" sz="2500" b="0" i="0" u="sng" strike="noStrike" cap="none">
                <a:solidFill>
                  <a:schemeClr val="hlink"/>
                </a:solidFill>
                <a:latin typeface="Helvetica Neue Light"/>
                <a:ea typeface="Helvetica Neue Light"/>
                <a:cs typeface="Helvetica Neue Light"/>
                <a:sym typeface="Helvetica Neue Light"/>
                <a:hlinkClick r:id="rId2"/>
              </a:rPr>
              <a:t>www.keepcoding.io</a:t>
            </a:r>
            <a:endParaRPr sz="800"/>
          </a:p>
        </p:txBody>
      </p:sp>
      <p:sp>
        <p:nvSpPr>
          <p:cNvPr id="55" name="Google Shape;55;p7"/>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emberj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backbonejs.org/" TargetMode="External"/><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vue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angular.io/docs/ts/latest/guide/architecture.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angular.io/" TargetMode="External"/><Relationship Id="rId5" Type="http://schemas.openxmlformats.org/officeDocument/2006/relationships/hyperlink" Target="https://angularjs.org/" TargetMode="Externa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32725" y="841025"/>
            <a:ext cx="4859700" cy="1911900"/>
          </a:xfrm>
          <a:prstGeom prst="rect">
            <a:avLst/>
          </a:prstGeom>
        </p:spPr>
        <p:txBody>
          <a:bodyPr spcFirstLastPara="1" wrap="square" lIns="51425" tIns="51425" rIns="51425" bIns="51425" anchor="b" anchorCtr="0">
            <a:noAutofit/>
          </a:bodyPr>
          <a:lstStyle/>
          <a:p>
            <a:pPr marL="0" lvl="0" indent="0" algn="ctr" rtl="0">
              <a:spcBef>
                <a:spcPts val="0"/>
              </a:spcBef>
              <a:spcAft>
                <a:spcPts val="0"/>
              </a:spcAft>
              <a:buNone/>
            </a:pPr>
            <a:r>
              <a:rPr lang="es" dirty="0"/>
              <a:t>Angular 7</a:t>
            </a:r>
            <a:endParaRPr dirty="0"/>
          </a:p>
        </p:txBody>
      </p:sp>
      <p:sp>
        <p:nvSpPr>
          <p:cNvPr id="70" name="Google Shape;70;p9"/>
          <p:cNvSpPr txBox="1">
            <a:spLocks noGrp="1"/>
          </p:cNvSpPr>
          <p:nvPr>
            <p:ph type="subTitle" idx="1"/>
          </p:nvPr>
        </p:nvSpPr>
        <p:spPr>
          <a:xfrm>
            <a:off x="2072200" y="3515350"/>
            <a:ext cx="5859600" cy="5655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139" name="Google Shape;139;p18"/>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0" name="Google Shape;140;p18"/>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 de plantillas</a:t>
            </a:r>
            <a:endParaRPr/>
          </a:p>
        </p:txBody>
      </p:sp>
      <p:sp>
        <p:nvSpPr>
          <p:cNvPr id="906" name="Google Shape;906;p108"/>
          <p:cNvSpPr txBox="1">
            <a:spLocks noGrp="1"/>
          </p:cNvSpPr>
          <p:nvPr>
            <p:ph type="body" idx="1"/>
          </p:nvPr>
        </p:nvSpPr>
        <p:spPr>
          <a:xfrm>
            <a:off x="834025" y="825900"/>
            <a:ext cx="7674900" cy="349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una </a:t>
            </a:r>
            <a:r>
              <a:rPr lang="es" b="1">
                <a:latin typeface="Helvetica Neue"/>
                <a:ea typeface="Helvetica Neue"/>
                <a:cs typeface="Helvetica Neue"/>
                <a:sym typeface="Helvetica Neue"/>
              </a:rPr>
              <a:t>variable </a:t>
            </a:r>
            <a:r>
              <a:rPr lang="es"/>
              <a:t>del componente a cualquier </a:t>
            </a:r>
            <a:r>
              <a:rPr lang="es" b="1">
                <a:latin typeface="Helvetica Neue"/>
                <a:ea typeface="Helvetica Neue"/>
                <a:cs typeface="Helvetica Neue"/>
                <a:sym typeface="Helvetica Neue"/>
              </a:rPr>
              <a:t>atributo </a:t>
            </a:r>
            <a:r>
              <a:rPr lang="es"/>
              <a:t>HTML (realmente a las propiedades del DOM)</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 </a:t>
            </a:r>
            <a:r>
              <a:rPr lang="es" b="1">
                <a:latin typeface="Helvetica Neue"/>
                <a:ea typeface="Helvetica Neue"/>
                <a:cs typeface="Helvetica Neue"/>
                <a:sym typeface="Helvetica Neue"/>
              </a:rPr>
              <a:t>método </a:t>
            </a:r>
            <a:r>
              <a:rPr lang="es"/>
              <a:t>del componente a cualquier </a:t>
            </a:r>
            <a:r>
              <a:rPr lang="es" b="1">
                <a:latin typeface="Helvetica Neue"/>
                <a:ea typeface="Helvetica Neue"/>
                <a:cs typeface="Helvetica Neue"/>
                <a:sym typeface="Helvetica Neue"/>
              </a:rPr>
              <a:t>evento </a:t>
            </a:r>
            <a:r>
              <a:rPr lang="es"/>
              <a:t>HTML</a:t>
            </a:r>
            <a:endParaRPr/>
          </a:p>
          <a:p>
            <a:pPr marL="0" lvl="0" indent="0" algn="l" rtl="0">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crear </a:t>
            </a:r>
            <a:r>
              <a:rPr lang="es" b="1">
                <a:latin typeface="Helvetica Neue"/>
                <a:ea typeface="Helvetica Neue"/>
                <a:cs typeface="Helvetica Neue"/>
                <a:sym typeface="Helvetica Neue"/>
              </a:rPr>
              <a:t>expresiones </a:t>
            </a:r>
            <a:r>
              <a:rPr lang="es"/>
              <a:t>que hacen posible interpolar variables </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un completo </a:t>
            </a:r>
            <a:r>
              <a:rPr lang="es" b="1">
                <a:latin typeface="Helvetica Neue"/>
                <a:ea typeface="Helvetica Neue"/>
                <a:cs typeface="Helvetica Neue"/>
                <a:sym typeface="Helvetica Neue"/>
              </a:rPr>
              <a:t>binding </a:t>
            </a:r>
            <a:r>
              <a:rPr lang="es"/>
              <a:t>de datos (two way binding)</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a:t># -&gt; permite declarar una </a:t>
            </a:r>
            <a:r>
              <a:rPr lang="es" b="1">
                <a:latin typeface="Helvetica Neue"/>
                <a:ea typeface="Helvetica Neue"/>
                <a:cs typeface="Helvetica Neue"/>
                <a:sym typeface="Helvetica Neue"/>
              </a:rPr>
              <a:t>variable local</a:t>
            </a:r>
            <a:r>
              <a:rPr lang="es"/>
              <a:t> en la vista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Gestión de eventos</a:t>
            </a:r>
            <a:endParaRPr/>
          </a:p>
        </p:txBody>
      </p:sp>
      <p:sp>
        <p:nvSpPr>
          <p:cNvPr id="912" name="Google Shape;912;p109"/>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operador () indicando su nombre dentro de los paréntesis, permite definir el manejador de cualquier evento estándar  de un determinado elemento del DOM.</a:t>
            </a:r>
            <a:br>
              <a:rPr lang="es"/>
            </a:br>
            <a:endParaRPr/>
          </a:p>
        </p:txBody>
      </p:sp>
      <p:sp>
        <p:nvSpPr>
          <p:cNvPr id="913" name="Google Shape;913;p109"/>
          <p:cNvSpPr txBox="1"/>
          <p:nvPr/>
        </p:nvSpPr>
        <p:spPr>
          <a:xfrm>
            <a:off x="1446600" y="1960125"/>
            <a:ext cx="2099700" cy="65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(click) = "setContador()"</a:t>
            </a:r>
            <a:endParaRPr/>
          </a:p>
        </p:txBody>
      </p:sp>
      <p:sp>
        <p:nvSpPr>
          <p:cNvPr id="914" name="Google Shape;914;p109"/>
          <p:cNvSpPr txBox="1"/>
          <p:nvPr/>
        </p:nvSpPr>
        <p:spPr>
          <a:xfrm>
            <a:off x="4691450" y="1896725"/>
            <a:ext cx="33252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asigna al evento una función manejadora (handler) definida en la clase que constituye el componente</a:t>
            </a:r>
            <a:endParaRPr/>
          </a:p>
        </p:txBody>
      </p:sp>
      <p:cxnSp>
        <p:nvCxnSpPr>
          <p:cNvPr id="915" name="Google Shape;915;p109"/>
          <p:cNvCxnSpPr>
            <a:stCxn id="913" idx="3"/>
            <a:endCxn id="914" idx="1"/>
          </p:cNvCxnSpPr>
          <p:nvPr/>
        </p:nvCxnSpPr>
        <p:spPr>
          <a:xfrm>
            <a:off x="3546300" y="2285175"/>
            <a:ext cx="1145100" cy="4500"/>
          </a:xfrm>
          <a:prstGeom prst="straightConnector1">
            <a:avLst/>
          </a:prstGeom>
          <a:noFill/>
          <a:ln w="9525" cap="flat" cmpd="sng">
            <a:solidFill>
              <a:schemeClr val="dk2"/>
            </a:solidFill>
            <a:prstDash val="solid"/>
            <a:round/>
            <a:headEnd type="none" w="med" len="med"/>
            <a:tailEnd type="triangle" w="med" len="med"/>
          </a:ln>
        </p:spPr>
      </p:cxnSp>
      <p:sp>
        <p:nvSpPr>
          <p:cNvPr id="916" name="Google Shape;916;p109"/>
          <p:cNvSpPr txBox="1"/>
          <p:nvPr/>
        </p:nvSpPr>
        <p:spPr>
          <a:xfrm>
            <a:off x="783575" y="2861075"/>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Opcionalmente es posible enviar como parámetro el objeto $event, muy similar al utilizado en JQuery,</a:t>
            </a:r>
            <a:endParaRPr/>
          </a:p>
        </p:txBody>
      </p:sp>
      <p:sp>
        <p:nvSpPr>
          <p:cNvPr id="917" name="Google Shape;917;p109"/>
          <p:cNvSpPr txBox="1"/>
          <p:nvPr/>
        </p:nvSpPr>
        <p:spPr>
          <a:xfrm>
            <a:off x="5016650" y="3426675"/>
            <a:ext cx="3000000" cy="111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btnResponder (oEvent) {</a:t>
            </a:r>
            <a:br>
              <a:rPr lang="es"/>
            </a:br>
            <a:r>
              <a:rPr lang="es"/>
              <a:t>	… // respuesta al evento</a:t>
            </a:r>
            <a:br>
              <a:rPr lang="es"/>
            </a:br>
            <a:r>
              <a:rPr lang="es"/>
              <a:t>	console.log(oEvent)</a:t>
            </a:r>
            <a:br>
              <a:rPr lang="es"/>
            </a:br>
            <a:r>
              <a:rPr lang="es"/>
              <a:t>}</a:t>
            </a:r>
            <a:endParaRPr/>
          </a:p>
        </p:txBody>
      </p:sp>
      <p:sp>
        <p:nvSpPr>
          <p:cNvPr id="918" name="Google Shape;918;p109"/>
          <p:cNvSpPr txBox="1"/>
          <p:nvPr/>
        </p:nvSpPr>
        <p:spPr>
          <a:xfrm>
            <a:off x="1069950" y="3772125"/>
            <a:ext cx="28530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(click) = "btnResponder($event)"</a:t>
            </a:r>
            <a:endParaRPr/>
          </a:p>
        </p:txBody>
      </p:sp>
      <p:cxnSp>
        <p:nvCxnSpPr>
          <p:cNvPr id="919" name="Google Shape;919;p109"/>
          <p:cNvCxnSpPr>
            <a:stCxn id="918" idx="3"/>
            <a:endCxn id="917" idx="1"/>
          </p:cNvCxnSpPr>
          <p:nvPr/>
        </p:nvCxnSpPr>
        <p:spPr>
          <a:xfrm>
            <a:off x="3922950" y="3982125"/>
            <a:ext cx="109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Lógica básica: binding de datos</a:t>
            </a:r>
            <a:endParaRPr/>
          </a:p>
        </p:txBody>
      </p:sp>
      <p:pic>
        <p:nvPicPr>
          <p:cNvPr id="925" name="Google Shape;925;p110"/>
          <p:cNvPicPr preferRelativeResize="0"/>
          <p:nvPr/>
        </p:nvPicPr>
        <p:blipFill>
          <a:blip r:embed="rId3">
            <a:alphaModFix/>
          </a:blip>
          <a:stretch>
            <a:fillRect/>
          </a:stretch>
        </p:blipFill>
        <p:spPr>
          <a:xfrm>
            <a:off x="2590600" y="1375488"/>
            <a:ext cx="3653900" cy="2392525"/>
          </a:xfrm>
          <a:prstGeom prst="rect">
            <a:avLst/>
          </a:prstGeom>
          <a:noFill/>
          <a:ln>
            <a:noFill/>
          </a:ln>
        </p:spPr>
      </p:pic>
      <p:sp>
        <p:nvSpPr>
          <p:cNvPr id="926" name="Google Shape;926;p110"/>
          <p:cNvSpPr txBox="1"/>
          <p:nvPr/>
        </p:nvSpPr>
        <p:spPr>
          <a:xfrm>
            <a:off x="291325" y="713275"/>
            <a:ext cx="30000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Angular permite manipular las  propiedades del DOM, aunque aparentemente haga referencia a los atributos HTML.</a:t>
            </a:r>
            <a:endParaRPr/>
          </a:p>
        </p:txBody>
      </p:sp>
      <p:sp>
        <p:nvSpPr>
          <p:cNvPr id="927" name="Google Shape;927;p110"/>
          <p:cNvSpPr txBox="1"/>
          <p:nvPr/>
        </p:nvSpPr>
        <p:spPr>
          <a:xfrm>
            <a:off x="5846750" y="821750"/>
            <a:ext cx="3000000" cy="88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vista es capaz de informar de los cambios que se producen, i. e. eventos</a:t>
            </a:r>
            <a:endParaRPr/>
          </a:p>
        </p:txBody>
      </p:sp>
      <p:sp>
        <p:nvSpPr>
          <p:cNvPr id="928" name="Google Shape;928;p110"/>
          <p:cNvSpPr txBox="1"/>
          <p:nvPr/>
        </p:nvSpPr>
        <p:spPr>
          <a:xfrm>
            <a:off x="442000" y="2167975"/>
            <a:ext cx="20694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acceso a las propiedades</a:t>
            </a:r>
            <a:r>
              <a:rPr lang="es"/>
              <a:t> (Input Property Binding) y utiliza el formato [&lt;atributo/propiedad&gt;]</a:t>
            </a:r>
            <a:endParaRPr/>
          </a:p>
        </p:txBody>
      </p:sp>
      <p:sp>
        <p:nvSpPr>
          <p:cNvPr id="929" name="Google Shape;929;p110"/>
          <p:cNvSpPr txBox="1"/>
          <p:nvPr/>
        </p:nvSpPr>
        <p:spPr>
          <a:xfrm>
            <a:off x="6506450" y="1917650"/>
            <a:ext cx="1979100" cy="14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respuesta a eventos</a:t>
            </a:r>
            <a:r>
              <a:rPr lang="es"/>
              <a:t> (Output Event Binding) y utiliza el formato (&lt;evento&gt;)</a:t>
            </a:r>
            <a:endParaRPr/>
          </a:p>
        </p:txBody>
      </p:sp>
      <p:sp>
        <p:nvSpPr>
          <p:cNvPr id="930" name="Google Shape;930;p110"/>
          <p:cNvSpPr txBox="1"/>
          <p:nvPr/>
        </p:nvSpPr>
        <p:spPr>
          <a:xfrm>
            <a:off x="2017975" y="3976150"/>
            <a:ext cx="37083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Permite cambiar los valores pero no conocer cuando se producen esos cambios.</a:t>
            </a:r>
            <a:endParaRPr/>
          </a:p>
        </p:txBody>
      </p:sp>
      <p:cxnSp>
        <p:nvCxnSpPr>
          <p:cNvPr id="931" name="Google Shape;931;p110"/>
          <p:cNvCxnSpPr>
            <a:stCxn id="928" idx="2"/>
            <a:endCxn id="930" idx="1"/>
          </p:cNvCxnSpPr>
          <p:nvPr/>
        </p:nvCxnSpPr>
        <p:spPr>
          <a:xfrm rot="-5400000" flipH="1">
            <a:off x="1434850" y="3664525"/>
            <a:ext cx="624900" cy="5412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Datos enlazados (two-way data binding)</a:t>
            </a:r>
            <a:br>
              <a:rPr lang="es"/>
            </a:br>
            <a:endParaRPr/>
          </a:p>
        </p:txBody>
      </p:sp>
      <p:sp>
        <p:nvSpPr>
          <p:cNvPr id="937" name="Google Shape;937;p111"/>
          <p:cNvSpPr txBox="1">
            <a:spLocks noGrp="1"/>
          </p:cNvSpPr>
          <p:nvPr>
            <p:ph type="body" idx="1"/>
          </p:nvPr>
        </p:nvSpPr>
        <p:spPr>
          <a:xfrm>
            <a:off x="578650" y="717275"/>
            <a:ext cx="6981600" cy="930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combinación del acceso a la propiedad value, </a:t>
            </a:r>
            <a:br>
              <a:rPr lang="es" sz="1800"/>
            </a:br>
            <a:r>
              <a:rPr lang="es" sz="1800"/>
              <a:t>con el evento correspondiente al cambio de valor en esa propiedad</a:t>
            </a:r>
            <a:br>
              <a:rPr lang="es" sz="1800"/>
            </a:br>
            <a:r>
              <a:rPr lang="es" sz="1800"/>
              <a:t>se conoce como doble binding (two-way data binding)</a:t>
            </a:r>
            <a:endParaRPr sz="1800"/>
          </a:p>
        </p:txBody>
      </p:sp>
      <p:sp>
        <p:nvSpPr>
          <p:cNvPr id="938" name="Google Shape;938;p111"/>
          <p:cNvSpPr txBox="1"/>
          <p:nvPr/>
        </p:nvSpPr>
        <p:spPr>
          <a:xfrm>
            <a:off x="1737025" y="2677400"/>
            <a:ext cx="6312900" cy="83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4A4A4A"/>
                </a:solidFill>
                <a:latin typeface="Helvetica Neue Light"/>
                <a:ea typeface="Helvetica Neue Light"/>
                <a:cs typeface="Helvetica Neue Light"/>
                <a:sym typeface="Helvetica Neue Light"/>
              </a:rPr>
              <a:t>Ambos elementos se gestionan de forma más simple gracias a la directiva </a:t>
            </a:r>
            <a:r>
              <a:rPr lang="es" sz="1800" b="1">
                <a:solidFill>
                  <a:srgbClr val="4A4A4A"/>
                </a:solidFill>
                <a:latin typeface="Helvetica Neue"/>
                <a:ea typeface="Helvetica Neue"/>
                <a:cs typeface="Helvetica Neue"/>
                <a:sym typeface="Helvetica Neue"/>
              </a:rPr>
              <a:t>ngModel </a:t>
            </a:r>
            <a:r>
              <a:rPr lang="es" sz="1800">
                <a:solidFill>
                  <a:srgbClr val="4A4A4A"/>
                </a:solidFill>
                <a:latin typeface="Helvetica Neue Light"/>
                <a:ea typeface="Helvetica Neue Light"/>
                <a:cs typeface="Helvetica Neue Light"/>
                <a:sym typeface="Helvetica Neue Light"/>
              </a:rPr>
              <a:t>(incluida en </a:t>
            </a:r>
            <a:r>
              <a:rPr lang="es" sz="1800" b="1">
                <a:solidFill>
                  <a:srgbClr val="4A4A4A"/>
                </a:solidFill>
                <a:latin typeface="Helvetica Neue"/>
                <a:ea typeface="Helvetica Neue"/>
                <a:cs typeface="Helvetica Neue"/>
                <a:sym typeface="Helvetica Neue"/>
              </a:rPr>
              <a:t>FormsModule</a:t>
            </a:r>
            <a:r>
              <a:rPr lang="es" sz="1800">
                <a:solidFill>
                  <a:srgbClr val="4A4A4A"/>
                </a:solidFill>
                <a:latin typeface="Helvetica Neue Light"/>
                <a:ea typeface="Helvetica Neue Light"/>
                <a:cs typeface="Helvetica Neue Light"/>
                <a:sym typeface="Helvetica Neue Light"/>
              </a:rPr>
              <a:t>)</a:t>
            </a:r>
            <a:endParaRPr sz="1800"/>
          </a:p>
        </p:txBody>
      </p:sp>
      <p:sp>
        <p:nvSpPr>
          <p:cNvPr id="939" name="Google Shape;939;p111"/>
          <p:cNvSpPr txBox="1"/>
          <p:nvPr/>
        </p:nvSpPr>
        <p:spPr>
          <a:xfrm>
            <a:off x="1267350" y="1720275"/>
            <a:ext cx="44223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value</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input</a:t>
            </a:r>
            <a:r>
              <a:rPr lang="es" sz="1200">
                <a:solidFill>
                  <a:srgbClr val="979797"/>
                </a:solidFill>
              </a:rPr>
              <a:t>) = </a:t>
            </a:r>
            <a:r>
              <a:rPr lang="es" sz="1200">
                <a:solidFill>
                  <a:srgbClr val="CA8F76"/>
                </a:solidFill>
              </a:rPr>
              <a:t>'sNombre = $event.target.value'</a:t>
            </a:r>
            <a:r>
              <a:rPr lang="es" sz="1200">
                <a:solidFill>
                  <a:srgbClr val="808080"/>
                </a:solidFill>
              </a:rPr>
              <a:t>&gt;</a:t>
            </a:r>
            <a:endParaRPr sz="1050" b="1">
              <a:solidFill>
                <a:srgbClr val="333333"/>
              </a:solidFill>
              <a:latin typeface="Courier New"/>
              <a:ea typeface="Courier New"/>
              <a:cs typeface="Courier New"/>
              <a:sym typeface="Courier New"/>
            </a:endParaRPr>
          </a:p>
        </p:txBody>
      </p:sp>
      <p:sp>
        <p:nvSpPr>
          <p:cNvPr id="940" name="Google Shape;940;p111"/>
          <p:cNvSpPr txBox="1"/>
          <p:nvPr/>
        </p:nvSpPr>
        <p:spPr>
          <a:xfrm>
            <a:off x="1472050" y="3614250"/>
            <a:ext cx="34704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ngModelChange</a:t>
            </a:r>
            <a:r>
              <a:rPr lang="es" sz="1200">
                <a:solidFill>
                  <a:srgbClr val="979797"/>
                </a:solidFill>
              </a:rPr>
              <a:t>) = </a:t>
            </a:r>
            <a:r>
              <a:rPr lang="es" sz="1200">
                <a:solidFill>
                  <a:srgbClr val="CA8F76"/>
                </a:solidFill>
              </a:rPr>
              <a:t>'sNombre = $event'</a:t>
            </a:r>
            <a:r>
              <a:rPr lang="es" sz="1200">
                <a:solidFill>
                  <a:srgbClr val="808080"/>
                </a:solidFill>
              </a:rPr>
              <a:t>&gt;</a:t>
            </a:r>
            <a:endParaRPr sz="1200">
              <a:solidFill>
                <a:srgbClr val="808080"/>
              </a:solidFill>
            </a:endParaRPr>
          </a:p>
        </p:txBody>
      </p:sp>
      <p:sp>
        <p:nvSpPr>
          <p:cNvPr id="941" name="Google Shape;941;p111"/>
          <p:cNvSpPr txBox="1"/>
          <p:nvPr/>
        </p:nvSpPr>
        <p:spPr>
          <a:xfrm>
            <a:off x="5753350" y="3614250"/>
            <a:ext cx="25647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r>
              <a:rPr lang="es" sz="1200">
                <a:solidFill>
                  <a:srgbClr val="808080"/>
                </a:solidFill>
              </a:rPr>
              <a:t>&gt;</a:t>
            </a:r>
            <a:endParaRPr sz="1200">
              <a:solidFill>
                <a:srgbClr val="808080"/>
              </a:solidFill>
            </a:endParaRPr>
          </a:p>
        </p:txBody>
      </p:sp>
      <p:sp>
        <p:nvSpPr>
          <p:cNvPr id="942" name="Google Shape;942;p111"/>
          <p:cNvSpPr/>
          <p:nvPr/>
        </p:nvSpPr>
        <p:spPr>
          <a:xfrm>
            <a:off x="5103325" y="3885450"/>
            <a:ext cx="395400" cy="341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2"/>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Saludo</a:t>
            </a:r>
            <a:endParaRPr/>
          </a:p>
        </p:txBody>
      </p:sp>
      <p:sp>
        <p:nvSpPr>
          <p:cNvPr id="948" name="Google Shape;948;p112"/>
          <p:cNvSpPr txBox="1"/>
          <p:nvPr/>
        </p:nvSpPr>
        <p:spPr>
          <a:xfrm>
            <a:off x="906150" y="1585250"/>
            <a:ext cx="7662900" cy="2802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Interpolación de variables. </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La salida de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Acceso a las propiedades.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input con un valor inicial</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Respuesta a eventos. El objeto $event</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botón de borrar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Two-way data binding. Directiva ngModel (incluida en FormsModule)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con funcionalidad completa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Expresiones. Referencias locales en plantillas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binding: componente saludo</a:t>
            </a:r>
            <a:endParaRPr/>
          </a:p>
        </p:txBody>
      </p:sp>
      <p:sp>
        <p:nvSpPr>
          <p:cNvPr id="954" name="Google Shape;954;p113"/>
          <p:cNvSpPr txBox="1"/>
          <p:nvPr/>
        </p:nvSpPr>
        <p:spPr>
          <a:xfrm>
            <a:off x="439875" y="1555050"/>
            <a:ext cx="4422300" cy="1949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form-group</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for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Dime tu nombre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input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text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form-control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name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placeholder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ngModel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sNombre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button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 btn-primary</a:t>
            </a:r>
            <a:r>
              <a:rPr lang="es" sz="1050" b="1">
                <a:solidFill>
                  <a:srgbClr val="777777"/>
                </a:solidFill>
                <a:latin typeface="Courier New"/>
                <a:ea typeface="Courier New"/>
                <a:cs typeface="Courier New"/>
                <a:sym typeface="Courier New"/>
              </a:rPr>
              <a:t>"</a:t>
            </a:r>
            <a:br>
              <a:rPr lang="es" sz="1050" b="1">
                <a:solidFill>
                  <a:srgbClr val="777777"/>
                </a:solidFill>
                <a:latin typeface="Courier New"/>
                <a:ea typeface="Courier New"/>
                <a:cs typeface="Courier New"/>
                <a:sym typeface="Courier New"/>
              </a:rPr>
            </a:br>
            <a:r>
              <a:rPr lang="es" sz="1050" b="1">
                <a:solidFill>
                  <a:srgbClr val="777777"/>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click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btnBorrar()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Borrar</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&gt;</a:t>
            </a:r>
            <a:endParaRPr sz="1050" b="1">
              <a:solidFill>
                <a:srgbClr val="333333"/>
              </a:solidFill>
              <a:latin typeface="Courier New"/>
              <a:ea typeface="Courier New"/>
              <a:cs typeface="Courier New"/>
              <a:sym typeface="Courier New"/>
            </a:endParaRPr>
          </a:p>
        </p:txBody>
      </p:sp>
      <p:sp>
        <p:nvSpPr>
          <p:cNvPr id="955" name="Google Shape;955;p113"/>
          <p:cNvSpPr txBox="1"/>
          <p:nvPr/>
        </p:nvSpPr>
        <p:spPr>
          <a:xfrm>
            <a:off x="5411000" y="982500"/>
            <a:ext cx="3064500" cy="33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Luis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user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name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Pepe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apellidos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Perez</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btnBorrar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956" name="Google Shape;956;p113"/>
          <p:cNvSpPr txBox="1"/>
          <p:nvPr/>
        </p:nvSpPr>
        <p:spPr>
          <a:xfrm>
            <a:off x="1979050" y="841850"/>
            <a:ext cx="2290500" cy="642900"/>
          </a:xfrm>
          <a:prstGeom prst="rect">
            <a:avLst/>
          </a:prstGeom>
          <a:solidFill>
            <a:srgbClr val="E6913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El “modelo de datos” es accesible desde la vista</a:t>
            </a:r>
            <a:endParaRPr/>
          </a:p>
        </p:txBody>
      </p:sp>
      <p:sp>
        <p:nvSpPr>
          <p:cNvPr id="957" name="Google Shape;957;p113"/>
          <p:cNvSpPr txBox="1"/>
          <p:nvPr/>
        </p:nvSpPr>
        <p:spPr>
          <a:xfrm>
            <a:off x="1647500" y="3664750"/>
            <a:ext cx="3335400" cy="833700"/>
          </a:xfrm>
          <a:prstGeom prst="rect">
            <a:avLst/>
          </a:prstGeom>
          <a:solidFill>
            <a:srgbClr val="E6913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a:t>Los eventos en la vista provocan una respuesta en el componente (ViewController)</a:t>
            </a:r>
            <a:endParaRPr/>
          </a:p>
        </p:txBody>
      </p:sp>
      <p:sp>
        <p:nvSpPr>
          <p:cNvPr id="958" name="Google Shape;958;p113"/>
          <p:cNvSpPr/>
          <p:nvPr/>
        </p:nvSpPr>
        <p:spPr>
          <a:xfrm>
            <a:off x="1406425" y="2489375"/>
            <a:ext cx="19287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3"/>
          <p:cNvSpPr/>
          <p:nvPr/>
        </p:nvSpPr>
        <p:spPr>
          <a:xfrm>
            <a:off x="954350" y="3132300"/>
            <a:ext cx="3104700" cy="31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Google Shape;960;p113"/>
          <p:cNvCxnSpPr>
            <a:stCxn id="956" idx="1"/>
            <a:endCxn id="958" idx="1"/>
          </p:cNvCxnSpPr>
          <p:nvPr/>
        </p:nvCxnSpPr>
        <p:spPr>
          <a:xfrm flipH="1">
            <a:off x="1406350" y="1163300"/>
            <a:ext cx="572700" cy="1456800"/>
          </a:xfrm>
          <a:prstGeom prst="bentConnector3">
            <a:avLst>
              <a:gd name="adj1" fmla="val 192954"/>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5515200" y="1555050"/>
            <a:ext cx="1486800" cy="42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3"/>
          <p:cNvSpPr/>
          <p:nvPr/>
        </p:nvSpPr>
        <p:spPr>
          <a:xfrm>
            <a:off x="5475025" y="3283000"/>
            <a:ext cx="1928700" cy="6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113"/>
          <p:cNvCxnSpPr>
            <a:stCxn id="956" idx="3"/>
            <a:endCxn id="961" idx="1"/>
          </p:cNvCxnSpPr>
          <p:nvPr/>
        </p:nvCxnSpPr>
        <p:spPr>
          <a:xfrm>
            <a:off x="4269550" y="1163300"/>
            <a:ext cx="1245600" cy="6027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954500" y="3288100"/>
            <a:ext cx="693000" cy="793500"/>
          </a:xfrm>
          <a:prstGeom prst="bentConnector3">
            <a:avLst>
              <a:gd name="adj1" fmla="val 134325"/>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4982900" y="3604600"/>
            <a:ext cx="492000" cy="477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Expresiones</a:t>
            </a:r>
            <a:endParaRPr/>
          </a:p>
        </p:txBody>
      </p:sp>
      <p:sp>
        <p:nvSpPr>
          <p:cNvPr id="971" name="Google Shape;971;p114"/>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Lógica limitada: no se pueden incluir en ellas condicionales excepto el operador ternario), bucles o excepciones</a:t>
            </a:r>
            <a:endParaRPr/>
          </a:p>
          <a:p>
            <a:pPr marL="457200" lvl="0" indent="-355600" algn="l" rtl="0">
              <a:spcBef>
                <a:spcPts val="0"/>
              </a:spcBef>
              <a:spcAft>
                <a:spcPts val="0"/>
              </a:spcAft>
              <a:buSzPts val="2000"/>
              <a:buChar char="●"/>
            </a:pPr>
            <a:r>
              <a:rPr lang="es"/>
              <a:t>Se les puede dar formato mediante filtros</a:t>
            </a:r>
            <a:endParaRPr/>
          </a:p>
        </p:txBody>
      </p:sp>
      <p:graphicFrame>
        <p:nvGraphicFramePr>
          <p:cNvPr id="972" name="Google Shape;972;p114"/>
          <p:cNvGraphicFramePr/>
          <p:nvPr/>
        </p:nvGraphicFramePr>
        <p:xfrm>
          <a:off x="1108250" y="2097650"/>
          <a:ext cx="3000000" cy="3000000"/>
        </p:xfrm>
        <a:graphic>
          <a:graphicData uri="http://schemas.openxmlformats.org/drawingml/2006/table">
            <a:tbl>
              <a:tblPr>
                <a:noFill/>
                <a:tableStyleId>{1E6AD2C4-401B-4C9D-9284-7088C470841F}</a:tableStyleId>
              </a:tblPr>
              <a:tblGrid>
                <a:gridCol w="2720925">
                  <a:extLst>
                    <a:ext uri="{9D8B030D-6E8A-4147-A177-3AD203B41FA5}">
                      <a16:colId xmlns:a16="http://schemas.microsoft.com/office/drawing/2014/main" val="20000"/>
                    </a:ext>
                  </a:extLst>
                </a:gridCol>
                <a:gridCol w="3593825">
                  <a:extLst>
                    <a:ext uri="{9D8B030D-6E8A-4147-A177-3AD203B41FA5}">
                      <a16:colId xmlns:a16="http://schemas.microsoft.com/office/drawing/2014/main" val="20001"/>
                    </a:ext>
                  </a:extLst>
                </a:gridCol>
              </a:tblGrid>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Referencias a modelos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a:t>
                      </a:r>
                      <a:endParaRPr/>
                    </a:p>
                  </a:txBody>
                  <a:tcPr marL="91425" marR="91425" marT="91425" marB="91425"/>
                </a:tc>
                <a:extLst>
                  <a:ext uri="{0D108BD9-81ED-4DB2-BD59-A6C34878D82A}">
                    <a16:rowId xmlns:a16="http://schemas.microsoft.com/office/drawing/2014/main" val="10000"/>
                  </a:ext>
                </a:extLst>
              </a:tr>
              <a:tr h="614875">
                <a:tc>
                  <a:txBody>
                    <a:bodyPr/>
                    <a:lstStyle/>
                    <a:p>
                      <a:pPr marL="0" lvl="0" indent="0" algn="l" rtl="0">
                        <a:spcBef>
                          <a:spcPts val="0"/>
                        </a:spcBef>
                        <a:spcAft>
                          <a:spcPts val="0"/>
                        </a:spcAft>
                        <a:buClr>
                          <a:schemeClr val="dk1"/>
                        </a:buClr>
                        <a:buSzPts val="1100"/>
                        <a:buFont typeface="Arial"/>
                        <a:buNone/>
                      </a:pPr>
                      <a:r>
                        <a:rPr lang="es">
                          <a:solidFill>
                            <a:schemeClr val="dk1"/>
                          </a:solidFill>
                        </a:rPr>
                        <a:t>Operaciones</a:t>
                      </a:r>
                      <a:br>
                        <a:rPr lang="es">
                          <a:solidFill>
                            <a:schemeClr val="dk1"/>
                          </a:solidFill>
                        </a:rPr>
                      </a:br>
                      <a:r>
                        <a:rPr lang="es">
                          <a:solidFill>
                            <a:schemeClr val="dk1"/>
                          </a:solidFill>
                        </a:rPr>
                        <a:t>aritméticas básicas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+ 4}}</a:t>
                      </a:r>
                      <a:br>
                        <a:rPr lang="es">
                          <a:solidFill>
                            <a:schemeClr val="dk1"/>
                          </a:solidFill>
                        </a:rPr>
                      </a:br>
                      <a:endParaRPr/>
                    </a:p>
                  </a:txBody>
                  <a:tcPr marL="91425" marR="91425" marT="91425" marB="91425"/>
                </a:tc>
                <a:extLst>
                  <a:ext uri="{0D108BD9-81ED-4DB2-BD59-A6C34878D82A}">
                    <a16:rowId xmlns:a16="http://schemas.microsoft.com/office/drawing/2014/main" val="10001"/>
                  </a:ext>
                </a:extLst>
              </a:tr>
              <a:tr h="828925">
                <a:tc>
                  <a:txBody>
                    <a:bodyPr/>
                    <a:lstStyle/>
                    <a:p>
                      <a:pPr marL="0" lvl="0" indent="0" algn="l" rtl="0">
                        <a:spcBef>
                          <a:spcPts val="0"/>
                        </a:spcBef>
                        <a:spcAft>
                          <a:spcPts val="0"/>
                        </a:spcAft>
                        <a:buClr>
                          <a:schemeClr val="dk1"/>
                        </a:buClr>
                        <a:buSzPts val="1100"/>
                        <a:buFont typeface="Arial"/>
                        <a:buNone/>
                      </a:pPr>
                      <a:r>
                        <a:rPr lang="es">
                          <a:solidFill>
                            <a:schemeClr val="dk1"/>
                          </a:solidFill>
                        </a:rPr>
                        <a:t>Empleo de los métodos de</a:t>
                      </a:r>
                      <a:br>
                        <a:rPr lang="es">
                          <a:solidFill>
                            <a:schemeClr val="dk1"/>
                          </a:solidFill>
                        </a:rPr>
                      </a:br>
                      <a:r>
                        <a:rPr lang="es">
                          <a:solidFill>
                            <a:schemeClr val="dk1"/>
                          </a:solidFill>
                        </a:rPr>
                        <a:t>los objetos envolventes de</a:t>
                      </a:r>
                      <a:br>
                        <a:rPr lang="es">
                          <a:solidFill>
                            <a:schemeClr val="dk1"/>
                          </a:solidFill>
                        </a:rPr>
                      </a:br>
                      <a:r>
                        <a:rPr lang="es">
                          <a:solidFill>
                            <a:schemeClr val="dk1"/>
                          </a:solidFill>
                        </a:rPr>
                        <a:t>JS  (e.g. String)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{{"BeginningAngularJS".toUpperCase()}}</a:t>
                      </a:r>
                      <a:br>
                        <a:rPr lang="es">
                          <a:solidFill>
                            <a:schemeClr val="dk1"/>
                          </a:solidFill>
                        </a:rPr>
                      </a:br>
                      <a:r>
                        <a:rPr lang="es">
                          <a:solidFill>
                            <a:schemeClr val="dk1"/>
                          </a:solidFill>
                        </a:rPr>
                        <a:t>{{"ABCDEFG".indexOf('D')}}</a:t>
                      </a:r>
                      <a:endParaRPr/>
                    </a:p>
                  </a:txBody>
                  <a:tcPr marL="91425" marR="91425" marT="91425" marB="91425"/>
                </a:tc>
                <a:extLst>
                  <a:ext uri="{0D108BD9-81ED-4DB2-BD59-A6C34878D82A}">
                    <a16:rowId xmlns:a16="http://schemas.microsoft.com/office/drawing/2014/main" val="10002"/>
                  </a:ext>
                </a:extLst>
              </a:tr>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Uso del operador ternario</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1 ? "Red" : "Blue"}}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Referencias locales en plantillas</a:t>
            </a:r>
            <a:endParaRPr/>
          </a:p>
        </p:txBody>
      </p:sp>
      <p:sp>
        <p:nvSpPr>
          <p:cNvPr id="978" name="Google Shape;978;p115"/>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variables que a nivel de la plantilla hacen referencia a un elemento del DOM, sea un estándar HTML o un componente, permitiendo manipular su valor desde la propia plantilla en respuesta a determinados eventos.</a:t>
            </a:r>
            <a:endParaRPr/>
          </a:p>
        </p:txBody>
      </p:sp>
      <p:sp>
        <p:nvSpPr>
          <p:cNvPr id="979" name="Google Shape;979;p115"/>
          <p:cNvSpPr txBox="1"/>
          <p:nvPr/>
        </p:nvSpPr>
        <p:spPr>
          <a:xfrm>
            <a:off x="1303825" y="2318525"/>
            <a:ext cx="4422300" cy="1968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label </a:t>
            </a:r>
            <a:r>
              <a:rPr lang="es" sz="1200">
                <a:solidFill>
                  <a:srgbClr val="72A1BA"/>
                </a:solidFill>
              </a:rPr>
              <a:t>for</a:t>
            </a:r>
            <a:r>
              <a:rPr lang="es" sz="1200">
                <a:solidFill>
                  <a:srgbClr val="979797"/>
                </a:solidFill>
              </a:rPr>
              <a:t>=</a:t>
            </a:r>
            <a:r>
              <a:rPr lang="es" sz="1200">
                <a:solidFill>
                  <a:srgbClr val="CA8F76"/>
                </a:solidFill>
              </a:rPr>
              <a:t>"nombre"</a:t>
            </a:r>
            <a:r>
              <a:rPr lang="es" sz="1200">
                <a:solidFill>
                  <a:srgbClr val="808080"/>
                </a:solidFill>
              </a:rPr>
              <a:t>&gt;</a:t>
            </a:r>
            <a:r>
              <a:rPr lang="es" sz="1200">
                <a:solidFill>
                  <a:srgbClr val="979797"/>
                </a:solidFill>
              </a:rPr>
              <a:t>Dime tu nombre (y pulsa enter)</a:t>
            </a:r>
            <a:r>
              <a:rPr lang="es" sz="1200">
                <a:solidFill>
                  <a:srgbClr val="808080"/>
                </a:solidFill>
              </a:rPr>
              <a:t>&lt;/</a:t>
            </a:r>
            <a:r>
              <a:rPr lang="es" sz="1200">
                <a:solidFill>
                  <a:srgbClr val="569CD6"/>
                </a:solidFill>
              </a:rPr>
              <a:t>label</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input </a:t>
            </a:r>
            <a:r>
              <a:rPr lang="es" sz="1200">
                <a:solidFill>
                  <a:srgbClr val="72A1BA"/>
                </a:solidFill>
              </a:rPr>
              <a:t> 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 </a:t>
            </a:r>
            <a:r>
              <a:rPr lang="es" sz="1200">
                <a:solidFill>
                  <a:srgbClr val="72A1BA"/>
                </a:solidFill>
              </a:rPr>
              <a:t>name</a:t>
            </a:r>
            <a:r>
              <a:rPr lang="es" sz="1200">
                <a:solidFill>
                  <a:srgbClr val="979797"/>
                </a:solidFill>
              </a:rPr>
              <a:t>=</a:t>
            </a:r>
            <a:r>
              <a:rPr lang="es" sz="1200">
                <a:solidFill>
                  <a:srgbClr val="CA8F76"/>
                </a:solidFill>
              </a:rPr>
              <a:t>"nombre" </a:t>
            </a:r>
            <a:r>
              <a:rPr lang="es" sz="1200">
                <a:solidFill>
                  <a:srgbClr val="979797"/>
                </a:solidFill>
              </a:rPr>
              <a:t>#</a:t>
            </a:r>
            <a:r>
              <a:rPr lang="es" sz="1200">
                <a:solidFill>
                  <a:srgbClr val="72A1BA"/>
                </a:solidFill>
              </a:rPr>
              <a:t>nombre</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button</a:t>
            </a:r>
            <a:r>
              <a:rPr lang="es" sz="1200">
                <a:solidFill>
                  <a:srgbClr val="979797"/>
                </a:solidFill>
              </a:rPr>
              <a:t> (</a:t>
            </a:r>
            <a:r>
              <a:rPr lang="es" sz="1200">
                <a:solidFill>
                  <a:srgbClr val="72A1BA"/>
                </a:solidFill>
              </a:rPr>
              <a:t>click</a:t>
            </a:r>
            <a:r>
              <a:rPr lang="es" sz="1200">
                <a:solidFill>
                  <a:srgbClr val="979797"/>
                </a:solidFill>
              </a:rPr>
              <a:t>)=</a:t>
            </a:r>
            <a:r>
              <a:rPr lang="es" sz="1200">
                <a:solidFill>
                  <a:srgbClr val="CA8F76"/>
                </a:solidFill>
              </a:rPr>
              <a:t>"nombre.value =''"</a:t>
            </a:r>
            <a:r>
              <a:rPr lang="es" sz="1200">
                <a:solidFill>
                  <a:srgbClr val="808080"/>
                </a:solidFill>
              </a:rPr>
              <a:t>&gt;</a:t>
            </a:r>
            <a:r>
              <a:rPr lang="es" sz="1200">
                <a:solidFill>
                  <a:srgbClr val="979797"/>
                </a:solidFill>
              </a:rPr>
              <a:t>Borrar</a:t>
            </a:r>
            <a:r>
              <a:rPr lang="es" sz="1200">
                <a:solidFill>
                  <a:srgbClr val="808080"/>
                </a:solidFill>
              </a:rPr>
              <a:t>&lt;/</a:t>
            </a:r>
            <a:r>
              <a:rPr lang="es" sz="1200">
                <a:solidFill>
                  <a:srgbClr val="569CD6"/>
                </a:solidFill>
              </a:rPr>
              <a:t>button</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p</a:t>
            </a:r>
            <a:r>
              <a:rPr lang="es" sz="1200">
                <a:solidFill>
                  <a:srgbClr val="808080"/>
                </a:solidFill>
              </a:rPr>
              <a:t>&gt;</a:t>
            </a:r>
            <a:r>
              <a:rPr lang="es" sz="1200">
                <a:solidFill>
                  <a:srgbClr val="979797"/>
                </a:solidFill>
              </a:rPr>
              <a:t>Hola {{nombre.value}}</a:t>
            </a:r>
            <a:r>
              <a:rPr lang="es" sz="1200">
                <a:solidFill>
                  <a:srgbClr val="808080"/>
                </a:solidFill>
              </a:rPr>
              <a:t>&lt;/</a:t>
            </a:r>
            <a:r>
              <a:rPr lang="es" sz="1200">
                <a:solidFill>
                  <a:srgbClr val="569CD6"/>
                </a:solidFill>
              </a:rPr>
              <a:t>p</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endParaRPr sz="1200">
              <a:solidFill>
                <a:srgbClr val="808080"/>
              </a:solidFill>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980" name="Google Shape;980;p115"/>
          <p:cNvSpPr txBox="1"/>
          <p:nvPr/>
        </p:nvSpPr>
        <p:spPr>
          <a:xfrm>
            <a:off x="6680500" y="3525000"/>
            <a:ext cx="1617300" cy="88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referencia local el elemento input</a:t>
            </a:r>
            <a:endParaRPr/>
          </a:p>
        </p:txBody>
      </p:sp>
      <p:cxnSp>
        <p:nvCxnSpPr>
          <p:cNvPr id="981" name="Google Shape;981;p115"/>
          <p:cNvCxnSpPr>
            <a:stCxn id="980" idx="1"/>
            <a:endCxn id="982" idx="2"/>
          </p:cNvCxnSpPr>
          <p:nvPr/>
        </p:nvCxnSpPr>
        <p:spPr>
          <a:xfrm rot="10800000">
            <a:off x="5049100" y="3043800"/>
            <a:ext cx="1631400" cy="922200"/>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stCxn id="980" idx="1"/>
            <a:endCxn id="984" idx="2"/>
          </p:cNvCxnSpPr>
          <p:nvPr/>
        </p:nvCxnSpPr>
        <p:spPr>
          <a:xfrm rot="10800000">
            <a:off x="2566900" y="3795600"/>
            <a:ext cx="4113600" cy="170400"/>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1979050" y="3534150"/>
            <a:ext cx="11754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5"/>
          <p:cNvSpPr/>
          <p:nvPr/>
        </p:nvSpPr>
        <p:spPr>
          <a:xfrm>
            <a:off x="4652975" y="2782425"/>
            <a:ext cx="7920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componentes</a:t>
            </a:r>
            <a:endParaRPr/>
          </a:p>
        </p:txBody>
      </p:sp>
      <p:sp>
        <p:nvSpPr>
          <p:cNvPr id="990" name="Google Shape;990;p116"/>
          <p:cNvSpPr txBox="1">
            <a:spLocks noGrp="1"/>
          </p:cNvSpPr>
          <p:nvPr>
            <p:ph type="body" idx="1"/>
          </p:nvPr>
        </p:nvSpPr>
        <p:spPr>
          <a:xfrm>
            <a:off x="592925" y="785816"/>
            <a:ext cx="7836600" cy="799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un componente padre (contenedor) y un componente hijo (incluido en el anterior)</a:t>
            </a:r>
            <a:endParaRPr/>
          </a:p>
        </p:txBody>
      </p:sp>
      <p:sp>
        <p:nvSpPr>
          <p:cNvPr id="991" name="Google Shape;991;p116"/>
          <p:cNvSpPr txBox="1"/>
          <p:nvPr/>
        </p:nvSpPr>
        <p:spPr>
          <a:xfrm>
            <a:off x="1657575" y="1721000"/>
            <a:ext cx="5585400" cy="23709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Configuración de propiedades (Padre → Hijo)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Envío de eventos (Hijo → Padre)</a:t>
            </a:r>
            <a:endParaRPr>
              <a:solidFill>
                <a:schemeClr val="dk1"/>
              </a:solidFill>
            </a:endParaRPr>
          </a:p>
          <a:p>
            <a:pPr marL="0" lvl="0" indent="0" algn="l" rtl="0">
              <a:lnSpc>
                <a:spcPct val="115000"/>
              </a:lnSpc>
              <a:spcBef>
                <a:spcPts val="0"/>
              </a:spcBef>
              <a:spcAft>
                <a:spcPts val="0"/>
              </a:spcAft>
              <a:buNone/>
            </a:pP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Invocación de métodos (Padre → Hijo)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Con variable </a:t>
            </a:r>
            <a:r>
              <a:rPr lang="es" i="1">
                <a:solidFill>
                  <a:schemeClr val="dk1"/>
                </a:solidFill>
              </a:rPr>
              <a:t>template</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Inyectando hijo con </a:t>
            </a:r>
            <a:r>
              <a:rPr lang="es" i="1">
                <a:solidFill>
                  <a:schemeClr val="dk1"/>
                </a:solidFill>
              </a:rPr>
              <a:t>@ViewChild</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Compartiendo el mismo servicio (Padre ↔ Hijo)</a:t>
            </a:r>
            <a:endParaRPr>
              <a:solidFill>
                <a:schemeClr val="dk1"/>
              </a:solidFill>
            </a:endParaRPr>
          </a:p>
        </p:txBody>
      </p:sp>
      <p:sp>
        <p:nvSpPr>
          <p:cNvPr id="992" name="Google Shape;992;p116"/>
          <p:cNvSpPr/>
          <p:nvPr/>
        </p:nvSpPr>
        <p:spPr>
          <a:xfrm>
            <a:off x="1657575" y="1906700"/>
            <a:ext cx="4520700" cy="7434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Configuración de propiedades</a:t>
            </a:r>
            <a:endParaRPr/>
          </a:p>
        </p:txBody>
      </p:sp>
      <p:sp>
        <p:nvSpPr>
          <p:cNvPr id="998" name="Google Shape;998;p117"/>
          <p:cNvSpPr txBox="1">
            <a:spLocks noGrp="1"/>
          </p:cNvSpPr>
          <p:nvPr>
            <p:ph type="body" idx="1"/>
          </p:nvPr>
        </p:nvSpPr>
        <p:spPr>
          <a:xfrm>
            <a:off x="578650" y="1310850"/>
            <a:ext cx="24051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padre puede especificar propiedades en el</a:t>
            </a:r>
            <a:endParaRPr/>
          </a:p>
          <a:p>
            <a:pPr marL="0" lvl="0" indent="0" algn="l" rtl="0">
              <a:spcBef>
                <a:spcPts val="0"/>
              </a:spcBef>
              <a:spcAft>
                <a:spcPts val="0"/>
              </a:spcAft>
              <a:buNone/>
            </a:pPr>
            <a:r>
              <a:rPr lang="es"/>
              <a:t>componente hijo como si fuera un elemento nativo HTML</a:t>
            </a:r>
            <a:endParaRPr/>
          </a:p>
        </p:txBody>
      </p:sp>
      <p:pic>
        <p:nvPicPr>
          <p:cNvPr id="999" name="Google Shape;999;p117"/>
          <p:cNvPicPr preferRelativeResize="0"/>
          <p:nvPr/>
        </p:nvPicPr>
        <p:blipFill>
          <a:blip r:embed="rId3">
            <a:alphaModFix/>
          </a:blip>
          <a:stretch>
            <a:fillRect/>
          </a:stretch>
        </p:blipFill>
        <p:spPr>
          <a:xfrm>
            <a:off x="3296603" y="1033606"/>
            <a:ext cx="4700447" cy="2774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Funcionalidades</a:t>
            </a:r>
            <a:endParaRPr/>
          </a:p>
        </p:txBody>
      </p:sp>
      <p:sp>
        <p:nvSpPr>
          <p:cNvPr id="146" name="Google Shape;146;p19"/>
          <p:cNvSpPr txBox="1">
            <a:spLocks noGrp="1"/>
          </p:cNvSpPr>
          <p:nvPr>
            <p:ph type="body" idx="1"/>
          </p:nvPr>
        </p:nvSpPr>
        <p:spPr>
          <a:xfrm>
            <a:off x="502525" y="1122300"/>
            <a:ext cx="5243700" cy="2898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100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Servicios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Cliente http (APIs REST)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Navegación por la app (</a:t>
            </a:r>
            <a:r>
              <a:rPr lang="es" sz="1600" i="1">
                <a:solidFill>
                  <a:schemeClr val="dk1"/>
                </a:solidFill>
                <a:latin typeface="Arial"/>
                <a:ea typeface="Arial"/>
                <a:cs typeface="Arial"/>
                <a:sym typeface="Arial"/>
              </a:rPr>
              <a:t>Router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Animaciones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Internacionalización</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Soporte para tests unitarios y e2e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Librerías de componentes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Renderizado en el servidor (Angular Universal)</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7" name="Google Shape;147;p19"/>
          <p:cNvPicPr preferRelativeResize="0"/>
          <p:nvPr/>
        </p:nvPicPr>
        <p:blipFill>
          <a:blip r:embed="rId3">
            <a:alphaModFix/>
          </a:blip>
          <a:stretch>
            <a:fillRect/>
          </a:stretch>
        </p:blipFill>
        <p:spPr>
          <a:xfrm>
            <a:off x="5284150" y="1496425"/>
            <a:ext cx="3193400" cy="18870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Envío de eventos</a:t>
            </a:r>
            <a:endParaRPr/>
          </a:p>
        </p:txBody>
      </p:sp>
      <p:sp>
        <p:nvSpPr>
          <p:cNvPr id="1005" name="Google Shape;1005;p118"/>
          <p:cNvSpPr txBox="1">
            <a:spLocks noGrp="1"/>
          </p:cNvSpPr>
          <p:nvPr>
            <p:ph type="body" idx="1"/>
          </p:nvPr>
        </p:nvSpPr>
        <p:spPr>
          <a:xfrm>
            <a:off x="578650" y="986750"/>
            <a:ext cx="2129400" cy="303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hijo puede generar eventos que son atendidos</a:t>
            </a:r>
            <a:endParaRPr/>
          </a:p>
          <a:p>
            <a:pPr marL="0" lvl="0" indent="0" algn="l" rtl="0">
              <a:spcBef>
                <a:spcPts val="0"/>
              </a:spcBef>
              <a:spcAft>
                <a:spcPts val="0"/>
              </a:spcAft>
              <a:buClr>
                <a:schemeClr val="dk1"/>
              </a:buClr>
              <a:buSzPts val="1100"/>
              <a:buFont typeface="Arial"/>
              <a:buNone/>
            </a:pPr>
            <a:r>
              <a:rPr lang="es"/>
              <a:t>por el padre como si fuera un elemento nativo HTML</a:t>
            </a:r>
            <a:endParaRPr/>
          </a:p>
          <a:p>
            <a:pPr marL="0" lvl="0" indent="0" algn="l" rtl="0">
              <a:spcBef>
                <a:spcPts val="0"/>
              </a:spcBef>
              <a:spcAft>
                <a:spcPts val="0"/>
              </a:spcAft>
              <a:buNone/>
            </a:pPr>
            <a:endParaRPr/>
          </a:p>
        </p:txBody>
      </p:sp>
      <p:pic>
        <p:nvPicPr>
          <p:cNvPr id="1006" name="Google Shape;1006;p118"/>
          <p:cNvPicPr preferRelativeResize="0"/>
          <p:nvPr/>
        </p:nvPicPr>
        <p:blipFill>
          <a:blip r:embed="rId3">
            <a:alphaModFix/>
          </a:blip>
          <a:stretch>
            <a:fillRect/>
          </a:stretch>
        </p:blipFill>
        <p:spPr>
          <a:xfrm>
            <a:off x="2802804" y="1261419"/>
            <a:ext cx="5835470" cy="292207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12" name="Google Shape;1012;p11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controlador (padre)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html / logica (aTareas, addTareas(), deleteTareas()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Item</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Lista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añadir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padre -&gt; hijo = propiedades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Directivas</a:t>
            </a:r>
            <a:endParaRPr/>
          </a:p>
        </p:txBody>
      </p:sp>
      <p:sp>
        <p:nvSpPr>
          <p:cNvPr id="1018" name="Google Shape;1018;p120"/>
          <p:cNvSpPr txBox="1">
            <a:spLocks noGrp="1"/>
          </p:cNvSpPr>
          <p:nvPr>
            <p:ph type="body" idx="1"/>
          </p:nvPr>
        </p:nvSpPr>
        <p:spPr>
          <a:xfrm>
            <a:off x="592925" y="785825"/>
            <a:ext cx="7915800" cy="1402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atributos específicos de Angular que se pueden asignar a cualquier etiqueta HTML.</a:t>
            </a:r>
            <a:endParaRPr/>
          </a:p>
          <a:p>
            <a:pPr marL="457200" lvl="0" indent="-355600" algn="l" rtl="0">
              <a:spcBef>
                <a:spcPts val="0"/>
              </a:spcBef>
              <a:spcAft>
                <a:spcPts val="0"/>
              </a:spcAft>
              <a:buSzPts val="2000"/>
              <a:buChar char="●"/>
            </a:pPr>
            <a:r>
              <a:rPr lang="es"/>
              <a:t>El atributo o etiqueta se denomina ng-nombre;</a:t>
            </a:r>
            <a:endParaRPr/>
          </a:p>
          <a:p>
            <a:pPr marL="457200" lvl="0" indent="-355600" algn="l" rtl="0">
              <a:spcBef>
                <a:spcPts val="0"/>
              </a:spcBef>
              <a:spcAft>
                <a:spcPts val="0"/>
              </a:spcAft>
              <a:buSzPts val="2000"/>
              <a:buChar char="●"/>
            </a:pPr>
            <a:r>
              <a:rPr lang="es"/>
              <a:t>el método asociado ngNombre</a:t>
            </a:r>
            <a:endParaRPr/>
          </a:p>
        </p:txBody>
      </p:sp>
      <p:sp>
        <p:nvSpPr>
          <p:cNvPr id="1019" name="Google Shape;1019;p120"/>
          <p:cNvSpPr txBox="1"/>
          <p:nvPr/>
        </p:nvSpPr>
        <p:spPr>
          <a:xfrm>
            <a:off x="5665925" y="3275975"/>
            <a:ext cx="16074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NgModel</a:t>
            </a:r>
            <a:br>
              <a:rPr lang="es"/>
            </a:br>
            <a:r>
              <a:rPr lang="es"/>
              <a:t>NgStyle</a:t>
            </a:r>
            <a:br>
              <a:rPr lang="es"/>
            </a:br>
            <a:r>
              <a:rPr lang="es"/>
              <a:t>NgClass</a:t>
            </a:r>
            <a:br>
              <a:rPr lang="es"/>
            </a:br>
            <a:r>
              <a:rPr lang="es"/>
              <a:t>NgNonBindable</a:t>
            </a:r>
            <a:endParaRPr/>
          </a:p>
        </p:txBody>
      </p:sp>
      <p:sp>
        <p:nvSpPr>
          <p:cNvPr id="1020" name="Google Shape;1020;p120"/>
          <p:cNvSpPr txBox="1"/>
          <p:nvPr/>
        </p:nvSpPr>
        <p:spPr>
          <a:xfrm>
            <a:off x="1286375" y="2323700"/>
            <a:ext cx="3425100" cy="8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estructurales</a:t>
            </a:r>
            <a:endParaRPr sz="1800" b="1">
              <a:solidFill>
                <a:srgbClr val="990000"/>
              </a:solidFill>
            </a:endParaRPr>
          </a:p>
          <a:p>
            <a:pPr marL="0" lvl="0" indent="0" algn="l" rtl="0">
              <a:spcBef>
                <a:spcPts val="0"/>
              </a:spcBef>
              <a:spcAft>
                <a:spcPts val="0"/>
              </a:spcAft>
              <a:buNone/>
            </a:pPr>
            <a:r>
              <a:rPr lang="es">
                <a:solidFill>
                  <a:schemeClr val="dk1"/>
                </a:solidFill>
              </a:rPr>
              <a:t>Modifican la estructura del DOM.</a:t>
            </a:r>
            <a:br>
              <a:rPr lang="es">
                <a:solidFill>
                  <a:schemeClr val="dk1"/>
                </a:solidFill>
              </a:rPr>
            </a:br>
            <a:r>
              <a:rPr lang="es">
                <a:solidFill>
                  <a:schemeClr val="dk1"/>
                </a:solidFill>
              </a:rPr>
              <a:t>Su nombre comienza por *</a:t>
            </a:r>
            <a:endParaRPr/>
          </a:p>
        </p:txBody>
      </p:sp>
      <p:sp>
        <p:nvSpPr>
          <p:cNvPr id="1021" name="Google Shape;1021;p120"/>
          <p:cNvSpPr txBox="1"/>
          <p:nvPr/>
        </p:nvSpPr>
        <p:spPr>
          <a:xfrm>
            <a:off x="1878550" y="3203150"/>
            <a:ext cx="1255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*NgFor</a:t>
            </a:r>
            <a:br>
              <a:rPr lang="es">
                <a:solidFill>
                  <a:schemeClr val="dk1"/>
                </a:solidFill>
              </a:rPr>
            </a:br>
            <a:r>
              <a:rPr lang="es">
                <a:solidFill>
                  <a:schemeClr val="dk1"/>
                </a:solidFill>
              </a:rPr>
              <a:t>*NgIf </a:t>
            </a:r>
            <a:br>
              <a:rPr lang="es">
                <a:solidFill>
                  <a:schemeClr val="dk1"/>
                </a:solidFill>
              </a:rPr>
            </a:br>
            <a:r>
              <a:rPr lang="es">
                <a:solidFill>
                  <a:schemeClr val="dk1"/>
                </a:solidFill>
              </a:rPr>
              <a:t>*NgSwitch</a:t>
            </a:r>
            <a:endParaRPr/>
          </a:p>
        </p:txBody>
      </p:sp>
      <p:sp>
        <p:nvSpPr>
          <p:cNvPr id="1022" name="Google Shape;1022;p120"/>
          <p:cNvSpPr txBox="1"/>
          <p:nvPr/>
        </p:nvSpPr>
        <p:spPr>
          <a:xfrm>
            <a:off x="5193725" y="2260850"/>
            <a:ext cx="2551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Atributo</a:t>
            </a:r>
            <a:endParaRPr sz="1800" b="1">
              <a:solidFill>
                <a:srgbClr val="990000"/>
              </a:solidFill>
            </a:endParaRPr>
          </a:p>
          <a:p>
            <a:pPr marL="0" lvl="0" indent="0" algn="l" rtl="0">
              <a:spcBef>
                <a:spcPts val="0"/>
              </a:spcBef>
              <a:spcAft>
                <a:spcPts val="0"/>
              </a:spcAft>
              <a:buNone/>
            </a:pPr>
            <a:r>
              <a:rPr lang="es">
                <a:solidFill>
                  <a:schemeClr val="dk1"/>
                </a:solidFill>
              </a:rPr>
              <a:t>Modifican la apariencia o el comportamiento del DOM.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28" name="Google Shape;1028;p12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 - Lista</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NgFor: Iteración para mostra datos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NgIf: presentación condicional de los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Nueva funcionalidad: borrar tareas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borrar</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Pipes</a:t>
            </a:r>
            <a:endParaRPr/>
          </a:p>
        </p:txBody>
      </p:sp>
      <p:graphicFrame>
        <p:nvGraphicFramePr>
          <p:cNvPr id="1034" name="Google Shape;1034;p122"/>
          <p:cNvGraphicFramePr/>
          <p:nvPr/>
        </p:nvGraphicFramePr>
        <p:xfrm>
          <a:off x="483900" y="1160463"/>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42575">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currency</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solidFill>
                            <a:srgbClr val="C00000"/>
                          </a:solidFill>
                        </a:rPr>
                        <a:t>date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lowercase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uppercase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titlecase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t>number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solidFill>
                            <a:srgbClr val="C00000"/>
                          </a:solidFill>
                        </a:rPr>
                        <a:t>decimal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solidFill>
                            <a:srgbClr val="C00000"/>
                          </a:solidFill>
                        </a:rPr>
                        <a:t>percent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4584375" y="1220725"/>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82750">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json</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t>limitTo</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 slice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i18nSelect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i18nPlural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solidFill>
                            <a:srgbClr val="C00000"/>
                          </a:solidFill>
                        </a:rPr>
                        <a:t>async</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t>orderBy</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t>filter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3"/>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3.b. Modelos de datos. </a:t>
            </a:r>
            <a:endParaRPr sz="2400"/>
          </a:p>
          <a:p>
            <a:pPr marL="0" lvl="0" indent="457200" algn="l" rtl="0">
              <a:spcBef>
                <a:spcPts val="0"/>
              </a:spcBef>
              <a:spcAft>
                <a:spcPts val="0"/>
              </a:spcAft>
              <a:buNone/>
            </a:pPr>
            <a:r>
              <a:rPr lang="es" sz="2400"/>
              <a:t>  Formularios. Validación</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a:t>
            </a:r>
            <a:endParaRPr/>
          </a:p>
        </p:txBody>
      </p:sp>
      <p:sp>
        <p:nvSpPr>
          <p:cNvPr id="1046" name="Google Shape;1046;p124"/>
          <p:cNvSpPr txBox="1">
            <a:spLocks noGrp="1"/>
          </p:cNvSpPr>
          <p:nvPr>
            <p:ph type="body" idx="1"/>
          </p:nvPr>
        </p:nvSpPr>
        <p:spPr>
          <a:xfrm>
            <a:off x="578656" y="123788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 (Template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Similares a los utilizados en AngularJS</a:t>
            </a:r>
            <a:endParaRPr/>
          </a:p>
          <a:p>
            <a:pPr marL="457200" lvl="0" indent="-355600" algn="l" rtl="0">
              <a:spcBef>
                <a:spcPts val="0"/>
              </a:spcBef>
              <a:spcAft>
                <a:spcPts val="0"/>
              </a:spcAft>
              <a:buSzPts val="2000"/>
              <a:buChar char="●"/>
            </a:pPr>
            <a:r>
              <a:rPr lang="es"/>
              <a:t>La detección del cambio sigue el patrón Push</a:t>
            </a:r>
            <a:endParaRPr/>
          </a:p>
          <a:p>
            <a:pPr marL="457200" lvl="0" indent="-355600" algn="l" rtl="0">
              <a:spcBef>
                <a:spcPts val="0"/>
              </a:spcBef>
              <a:spcAft>
                <a:spcPts val="0"/>
              </a:spcAft>
              <a:buSzPts val="2000"/>
              <a:buChar char="●"/>
            </a:pPr>
            <a:r>
              <a:rPr lang="es"/>
              <a:t>La clave está en el doble binding</a:t>
            </a:r>
            <a:endParaRPr/>
          </a:p>
          <a:p>
            <a:pPr marL="457200" lvl="0" indent="-355600" algn="l" rtl="0">
              <a:spcBef>
                <a:spcPts val="0"/>
              </a:spcBef>
              <a:spcAft>
                <a:spcPts val="0"/>
              </a:spcAft>
              <a:buSzPts val="2000"/>
              <a:buChar char="●"/>
            </a:pPr>
            <a:r>
              <a:rPr lang="es"/>
              <a:t>Se necesita importar el módulo FormsModule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a:t>
            </a:r>
            <a:endParaRPr/>
          </a:p>
        </p:txBody>
      </p:sp>
      <p:sp>
        <p:nvSpPr>
          <p:cNvPr id="1052" name="Google Shape;1052;p125"/>
          <p:cNvSpPr txBox="1">
            <a:spLocks noGrp="1"/>
          </p:cNvSpPr>
          <p:nvPr>
            <p:ph type="body" idx="1"/>
          </p:nvPr>
        </p:nvSpPr>
        <p:spPr>
          <a:xfrm>
            <a:off x="578656" y="131083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 (Model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Emplean programación reactiva</a:t>
            </a:r>
            <a:endParaRPr/>
          </a:p>
          <a:p>
            <a:pPr marL="457200" lvl="0" indent="-355600" algn="l" rtl="0">
              <a:spcBef>
                <a:spcPts val="0"/>
              </a:spcBef>
              <a:spcAft>
                <a:spcPts val="0"/>
              </a:spcAft>
              <a:buSzPts val="2000"/>
              <a:buChar char="●"/>
            </a:pPr>
            <a:r>
              <a:rPr lang="es"/>
              <a:t>La detección del cambio sigue el patrón Observer (Pull)</a:t>
            </a:r>
            <a:endParaRPr/>
          </a:p>
          <a:p>
            <a:pPr marL="457200" lvl="0" indent="-355600" algn="l" rtl="0">
              <a:spcBef>
                <a:spcPts val="0"/>
              </a:spcBef>
              <a:spcAft>
                <a:spcPts val="0"/>
              </a:spcAft>
              <a:buSzPts val="2000"/>
              <a:buChar char="●"/>
            </a:pPr>
            <a:r>
              <a:rPr lang="es"/>
              <a:t>Se necesita importar el módulo ReactiveFormsModule</a:t>
            </a:r>
            <a:endParaRPr/>
          </a:p>
          <a:p>
            <a:pPr marL="457200" lvl="0" indent="-355600" algn="l" rtl="0">
              <a:spcBef>
                <a:spcPts val="0"/>
              </a:spcBef>
              <a:spcAft>
                <a:spcPts val="0"/>
              </a:spcAft>
              <a:buSzPts val="2000"/>
              <a:buChar char="●"/>
            </a:pPr>
            <a:r>
              <a:rPr lang="es"/>
              <a:t>Son la opción recomendable en Angular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HTML de un formulario</a:t>
            </a:r>
            <a:endParaRPr/>
          </a:p>
        </p:txBody>
      </p:sp>
      <p:sp>
        <p:nvSpPr>
          <p:cNvPr id="1058" name="Google Shape;1058;p126"/>
          <p:cNvSpPr txBox="1">
            <a:spLocks noGrp="1"/>
          </p:cNvSpPr>
          <p:nvPr>
            <p:ph type="body" idx="1"/>
          </p:nvPr>
        </p:nvSpPr>
        <p:spPr>
          <a:xfrm>
            <a:off x="592925" y="785825"/>
            <a:ext cx="3775500" cy="32103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password</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email | tel | url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search</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number | range</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color</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submit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date | datetime | datetime-local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month | week | time</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checkbox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radio</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select/options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s" sz="1200">
                <a:solidFill>
                  <a:schemeClr val="dk1"/>
                </a:solidFill>
                <a:latin typeface="Arial"/>
                <a:ea typeface="Arial"/>
                <a:cs typeface="Arial"/>
                <a:sym typeface="Arial"/>
              </a:rPr>
              <a:t>button</a:t>
            </a:r>
            <a:endParaRPr sz="12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059" name="Google Shape;1059;p126"/>
          <p:cNvSpPr txBox="1"/>
          <p:nvPr/>
        </p:nvSpPr>
        <p:spPr>
          <a:xfrm>
            <a:off x="5270325" y="2181400"/>
            <a:ext cx="1344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form</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 ejemplo</a:t>
            </a:r>
            <a:endParaRPr/>
          </a:p>
        </p:txBody>
      </p:sp>
      <p:sp>
        <p:nvSpPr>
          <p:cNvPr id="1065" name="Google Shape;1065;p127"/>
          <p:cNvSpPr txBox="1">
            <a:spLocks noGrp="1"/>
          </p:cNvSpPr>
          <p:nvPr>
            <p:ph type="body" idx="1"/>
          </p:nvPr>
        </p:nvSpPr>
        <p:spPr>
          <a:xfrm>
            <a:off x="578650" y="1298175"/>
            <a:ext cx="3730200" cy="2308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input type text / email …</a:t>
            </a:r>
            <a:endParaRPr/>
          </a:p>
          <a:p>
            <a:pPr marL="457200" lvl="0" indent="-355600" algn="l" rtl="0">
              <a:spcBef>
                <a:spcPts val="0"/>
              </a:spcBef>
              <a:spcAft>
                <a:spcPts val="0"/>
              </a:spcAft>
              <a:buSzPts val="2000"/>
              <a:buChar char="-"/>
            </a:pPr>
            <a:r>
              <a:rPr lang="es"/>
              <a:t>select / options</a:t>
            </a:r>
            <a:endParaRPr/>
          </a:p>
          <a:p>
            <a:pPr marL="457200" lvl="0" indent="-355600" algn="l" rtl="0">
              <a:spcBef>
                <a:spcPts val="0"/>
              </a:spcBef>
              <a:spcAft>
                <a:spcPts val="0"/>
              </a:spcAft>
              <a:buSzPts val="2000"/>
              <a:buChar char="-"/>
            </a:pPr>
            <a:r>
              <a:rPr lang="es"/>
              <a:t>input type radio</a:t>
            </a:r>
            <a:br>
              <a:rPr lang="es"/>
            </a:br>
            <a:r>
              <a:rPr lang="es"/>
              <a:t>(radio buttons)</a:t>
            </a:r>
            <a:endParaRPr/>
          </a:p>
          <a:p>
            <a:pPr marL="457200" lvl="0" indent="-355600" algn="l" rtl="0">
              <a:spcBef>
                <a:spcPts val="0"/>
              </a:spcBef>
              <a:spcAft>
                <a:spcPts val="0"/>
              </a:spcAft>
              <a:buSzPts val="2000"/>
              <a:buChar char="-"/>
            </a:pPr>
            <a:r>
              <a:rPr lang="es"/>
              <a:t>input type check</a:t>
            </a:r>
            <a:br>
              <a:rPr lang="es"/>
            </a:br>
            <a:r>
              <a:rPr lang="es"/>
              <a:t>(checkbox)</a:t>
            </a:r>
            <a:endParaRPr/>
          </a:p>
          <a:p>
            <a:pPr marL="457200" lvl="0" indent="-355600" algn="l" rtl="0">
              <a:spcBef>
                <a:spcPts val="0"/>
              </a:spcBef>
              <a:spcAft>
                <a:spcPts val="0"/>
              </a:spcAft>
              <a:buSzPts val="2000"/>
              <a:buChar char="-"/>
            </a:pPr>
            <a:r>
              <a:rPr lang="es"/>
              <a:t>buttons</a:t>
            </a:r>
            <a:endParaRPr/>
          </a:p>
        </p:txBody>
      </p:sp>
      <p:pic>
        <p:nvPicPr>
          <p:cNvPr id="1066" name="Google Shape;1066;p127"/>
          <p:cNvPicPr preferRelativeResize="0"/>
          <p:nvPr/>
        </p:nvPicPr>
        <p:blipFill>
          <a:blip r:embed="rId3">
            <a:alphaModFix/>
          </a:blip>
          <a:stretch>
            <a:fillRect/>
          </a:stretch>
        </p:blipFill>
        <p:spPr>
          <a:xfrm>
            <a:off x="4475779" y="287031"/>
            <a:ext cx="3730309" cy="4188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del Front</a:t>
            </a:r>
            <a:endParaRPr/>
          </a:p>
        </p:txBody>
      </p:sp>
      <p:pic>
        <p:nvPicPr>
          <p:cNvPr id="153" name="Google Shape;153;p20"/>
          <p:cNvPicPr preferRelativeResize="0"/>
          <p:nvPr/>
        </p:nvPicPr>
        <p:blipFill>
          <a:blip r:embed="rId3">
            <a:alphaModFix/>
          </a:blip>
          <a:stretch>
            <a:fillRect/>
          </a:stretch>
        </p:blipFill>
        <p:spPr>
          <a:xfrm>
            <a:off x="1748988" y="1100225"/>
            <a:ext cx="5495925" cy="27622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Modelos de datos en Angular</a:t>
            </a:r>
            <a:endParaRPr/>
          </a:p>
        </p:txBody>
      </p:sp>
      <p:sp>
        <p:nvSpPr>
          <p:cNvPr id="1072" name="Google Shape;1072;p128"/>
          <p:cNvSpPr txBox="1">
            <a:spLocks noGrp="1"/>
          </p:cNvSpPr>
          <p:nvPr>
            <p:ph type="body" idx="1"/>
          </p:nvPr>
        </p:nvSpPr>
        <p:spPr>
          <a:xfrm>
            <a:off x="592925" y="785822"/>
            <a:ext cx="7836600" cy="186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 existe un elemento definido</a:t>
            </a:r>
            <a:endParaRPr/>
          </a:p>
          <a:p>
            <a:pPr marL="457200" lvl="0" indent="-355600" algn="l" rtl="0">
              <a:spcBef>
                <a:spcPts val="0"/>
              </a:spcBef>
              <a:spcAft>
                <a:spcPts val="0"/>
              </a:spcAft>
              <a:buSzPts val="2000"/>
              <a:buChar char="-"/>
            </a:pPr>
            <a:r>
              <a:rPr lang="es"/>
              <a:t>Pueden ser el conjunto de propiedades de un componente</a:t>
            </a:r>
            <a:endParaRPr/>
          </a:p>
          <a:p>
            <a:pPr marL="457200" lvl="0" indent="-355600" algn="l" rtl="0">
              <a:spcBef>
                <a:spcPts val="0"/>
              </a:spcBef>
              <a:spcAft>
                <a:spcPts val="0"/>
              </a:spcAft>
              <a:buSzPts val="2000"/>
              <a:buChar char="-"/>
            </a:pPr>
            <a:r>
              <a:rPr lang="es"/>
              <a:t>Pueden crearse aparte</a:t>
            </a:r>
            <a:endParaRPr/>
          </a:p>
          <a:p>
            <a:pPr marL="914400" lvl="1" indent="-323850" algn="l" rtl="0">
              <a:spcBef>
                <a:spcPts val="0"/>
              </a:spcBef>
              <a:spcAft>
                <a:spcPts val="0"/>
              </a:spcAft>
              <a:buSzPts val="1500"/>
              <a:buChar char="-"/>
            </a:pPr>
            <a:r>
              <a:rPr lang="es"/>
              <a:t>como clases</a:t>
            </a:r>
            <a:endParaRPr/>
          </a:p>
          <a:p>
            <a:pPr marL="914400" lvl="1" indent="-323850" algn="l" rtl="0">
              <a:spcBef>
                <a:spcPts val="0"/>
              </a:spcBef>
              <a:spcAft>
                <a:spcPts val="0"/>
              </a:spcAft>
              <a:buSzPts val="1500"/>
              <a:buChar char="-"/>
            </a:pPr>
            <a:r>
              <a:rPr lang="es"/>
              <a:t>como interfaces</a:t>
            </a:r>
            <a:endParaRPr/>
          </a:p>
        </p:txBody>
      </p:sp>
      <p:sp>
        <p:nvSpPr>
          <p:cNvPr id="1073" name="Google Shape;1073;p128"/>
          <p:cNvSpPr txBox="1"/>
          <p:nvPr/>
        </p:nvSpPr>
        <p:spPr>
          <a:xfrm>
            <a:off x="2682225" y="2861075"/>
            <a:ext cx="50229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Por ejemplo, </a:t>
            </a:r>
            <a:endParaRPr/>
          </a:p>
          <a:p>
            <a:pPr marL="457200" lvl="0" indent="-317500" algn="l" rtl="0">
              <a:spcBef>
                <a:spcPts val="0"/>
              </a:spcBef>
              <a:spcAft>
                <a:spcPts val="0"/>
              </a:spcAft>
              <a:buSzPts val="1400"/>
              <a:buChar char="-"/>
            </a:pPr>
            <a:r>
              <a:rPr lang="es"/>
              <a:t>para los datos del formulario</a:t>
            </a:r>
            <a:endParaRPr/>
          </a:p>
          <a:p>
            <a:pPr marL="457200" lvl="0" indent="-317500" algn="l" rtl="0">
              <a:spcBef>
                <a:spcPts val="0"/>
              </a:spcBef>
              <a:spcAft>
                <a:spcPts val="0"/>
              </a:spcAft>
              <a:buSzPts val="1400"/>
              <a:buChar char="-"/>
            </a:pPr>
            <a:r>
              <a:rPr lang="es"/>
              <a:t>para los maestros de </a:t>
            </a:r>
            <a:r>
              <a:rPr lang="es">
                <a:solidFill>
                  <a:schemeClr val="dk1"/>
                </a:solidFill>
              </a:rPr>
              <a:t>datos </a:t>
            </a:r>
            <a:r>
              <a:rPr lang="es"/>
              <a:t>de determinados campos </a:t>
            </a:r>
            <a:br>
              <a:rPr lang="es"/>
            </a:br>
            <a:r>
              <a:rPr lang="es"/>
              <a:t>(en los que existe una serie de opciones válidas)</a:t>
            </a:r>
            <a:endParaRPr/>
          </a:p>
        </p:txBody>
      </p:sp>
      <p:cxnSp>
        <p:nvCxnSpPr>
          <p:cNvPr id="1074" name="Google Shape;1074;p128"/>
          <p:cNvCxnSpPr>
            <a:endCxn id="1073" idx="1"/>
          </p:cNvCxnSpPr>
          <p:nvPr/>
        </p:nvCxnSpPr>
        <p:spPr>
          <a:xfrm rot="-5400000" flipH="1">
            <a:off x="1961475" y="2657675"/>
            <a:ext cx="818700" cy="622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Formulario Template Driven</a:t>
            </a:r>
            <a:endParaRPr/>
          </a:p>
        </p:txBody>
      </p:sp>
      <p:sp>
        <p:nvSpPr>
          <p:cNvPr id="1080" name="Google Shape;1080;p12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Partimos del formulario de ejemplo, ya realizado en HTML y Bootstrap</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los modelos de datos (Contacto, Grupo, Sector)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las datos maestros como constantes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Modificamos el formulario</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text -&gt; [(ngModel)]</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select</a:t>
            </a:r>
            <a:r>
              <a:rPr lang="es" sz="1800">
                <a:solidFill>
                  <a:schemeClr val="lt1"/>
                </a:solidFill>
                <a:latin typeface="Helvetica Neue Light"/>
                <a:ea typeface="Helvetica Neue Light"/>
                <a:cs typeface="Helvetica Neue Light"/>
                <a:sym typeface="Helvetica Neue Light"/>
              </a:rPr>
              <a:t> -&gt; [(ngModel)]</a:t>
            </a:r>
            <a:r>
              <a:rPr lang="es" sz="1800">
                <a:solidFill>
                  <a:srgbClr val="FFFFFF"/>
                </a:solidFill>
                <a:latin typeface="Helvetica Neue Light"/>
                <a:ea typeface="Helvetica Neue Light"/>
                <a:cs typeface="Helvetica Neue Light"/>
                <a:sym typeface="Helvetica Neue Light"/>
              </a:rPr>
              <a:t> / options -&gt; *ngFor [ngValue]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radio -&gt;  </a:t>
            </a:r>
            <a:r>
              <a:rPr lang="es" sz="1800">
                <a:solidFill>
                  <a:schemeClr val="lt1"/>
                </a:solidFill>
                <a:latin typeface="Helvetica Neue Light"/>
                <a:ea typeface="Helvetica Neue Light"/>
                <a:cs typeface="Helvetica Neue Light"/>
                <a:sym typeface="Helvetica Neue Light"/>
              </a:rPr>
              <a:t>*ngFor [value] [(ngModel)] </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Controles dinámicos (1)</a:t>
            </a:r>
            <a:endParaRPr/>
          </a:p>
        </p:txBody>
      </p:sp>
      <p:sp>
        <p:nvSpPr>
          <p:cNvPr id="1086" name="Google Shape;1086;p130"/>
          <p:cNvSpPr txBox="1">
            <a:spLocks noGrp="1"/>
          </p:cNvSpPr>
          <p:nvPr>
            <p:ph type="body" idx="1"/>
          </p:nvPr>
        </p:nvSpPr>
        <p:spPr>
          <a:xfrm>
            <a:off x="592925" y="785819"/>
            <a:ext cx="7836600" cy="1403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1800"/>
          </a:p>
        </p:txBody>
      </p:sp>
      <p:sp>
        <p:nvSpPr>
          <p:cNvPr id="1087" name="Google Shape;1087;p130"/>
          <p:cNvSpPr txBox="1"/>
          <p:nvPr/>
        </p:nvSpPr>
        <p:spPr>
          <a:xfrm>
            <a:off x="4183575" y="1998350"/>
            <a:ext cx="4074600" cy="2330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Grupo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row</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form-control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grupo of aGrupos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{{grupo.nombre}}</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088" name="Google Shape;1088;p130"/>
          <p:cNvSpPr txBox="1"/>
          <p:nvPr/>
        </p:nvSpPr>
        <p:spPr>
          <a:xfrm>
            <a:off x="904875" y="2197100"/>
            <a:ext cx="2619300" cy="19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un select/option</a:t>
            </a:r>
            <a:endParaRPr/>
          </a:p>
          <a:p>
            <a:pPr marL="457200" lvl="0" indent="-317500" algn="l" rtl="0">
              <a:spcBef>
                <a:spcPts val="0"/>
              </a:spcBef>
              <a:spcAft>
                <a:spcPts val="0"/>
              </a:spcAft>
              <a:buSzPts val="1400"/>
              <a:buChar char="-"/>
            </a:pPr>
            <a:r>
              <a:rPr lang="es"/>
              <a:t> el select se vincula al modelo (ngModel) y </a:t>
            </a:r>
            <a:endParaRPr/>
          </a:p>
          <a:p>
            <a:pPr marL="457200" lvl="0" indent="-317500" algn="l" rtl="0">
              <a:spcBef>
                <a:spcPts val="0"/>
              </a:spcBef>
              <a:spcAft>
                <a:spcPts val="0"/>
              </a:spcAft>
              <a:buSzPts val="1400"/>
              <a:buChar char="-"/>
            </a:pPr>
            <a:r>
              <a:rPr lang="es"/>
              <a:t>los options de generan gracias al *ngFor, dándosele valor a cada uno de ellos mediante la directiva ngValue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(2)</a:t>
            </a:r>
            <a:endParaRPr/>
          </a:p>
        </p:txBody>
      </p:sp>
      <p:sp>
        <p:nvSpPr>
          <p:cNvPr id="1094" name="Google Shape;1094;p131"/>
          <p:cNvSpPr txBox="1"/>
          <p:nvPr/>
        </p:nvSpPr>
        <p:spPr>
          <a:xfrm>
            <a:off x="578650" y="1609800"/>
            <a:ext cx="2390700" cy="19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Para crear un conjunto de radio buttons, *ngFor itera sobre cada conjunto label/input, vinculando el value a la variable de la iteración y ngModel al elemento del modelo correspondiente al conjunto</a:t>
            </a:r>
            <a:endParaRPr/>
          </a:p>
        </p:txBody>
      </p:sp>
      <p:sp>
        <p:nvSpPr>
          <p:cNvPr id="1095" name="Google Shape;1095;p131"/>
          <p:cNvSpPr txBox="1"/>
          <p:nvPr/>
        </p:nvSpPr>
        <p:spPr>
          <a:xfrm>
            <a:off x="3271750" y="1232725"/>
            <a:ext cx="5143500" cy="2977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col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Sector laboral</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sector of aSectores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radio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{{sector.nombre}}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(3)</a:t>
            </a:r>
            <a:endParaRPr/>
          </a:p>
        </p:txBody>
      </p:sp>
      <p:sp>
        <p:nvSpPr>
          <p:cNvPr id="1101" name="Google Shape;1101;p132"/>
          <p:cNvSpPr txBox="1"/>
          <p:nvPr/>
        </p:nvSpPr>
        <p:spPr>
          <a:xfrm>
            <a:off x="666750" y="912913"/>
            <a:ext cx="2581200" cy="12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checkbox, inicialmente independientes se agrupan por compartir una misma función manejadora del evento change</a:t>
            </a:r>
            <a:endParaRPr/>
          </a:p>
        </p:txBody>
      </p:sp>
      <p:sp>
        <p:nvSpPr>
          <p:cNvPr id="1102" name="Google Shape;1102;p132"/>
          <p:cNvSpPr txBox="1"/>
          <p:nvPr/>
        </p:nvSpPr>
        <p:spPr>
          <a:xfrm>
            <a:off x="928750" y="2465075"/>
            <a:ext cx="4667100" cy="1973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changeAficiones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checked</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endParaRPr sz="1050">
              <a:solidFill>
                <a:srgbClr val="7A3E9D"/>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splice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indexOf</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1</a:t>
            </a:r>
            <a:endParaRPr sz="1050">
              <a:solidFill>
                <a:srgbClr val="AB652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91B3E0"/>
              </a:solidFill>
              <a:latin typeface="Courier New"/>
              <a:ea typeface="Courier New"/>
              <a:cs typeface="Courier New"/>
              <a:sym typeface="Courier New"/>
            </a:endParaRPr>
          </a:p>
        </p:txBody>
      </p:sp>
      <p:sp>
        <p:nvSpPr>
          <p:cNvPr id="1103" name="Google Shape;1103;p132"/>
          <p:cNvSpPr txBox="1"/>
          <p:nvPr/>
        </p:nvSpPr>
        <p:spPr>
          <a:xfrm>
            <a:off x="4052950" y="861250"/>
            <a:ext cx="4667100" cy="2508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Aficiones</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aficion of aAficiones; let state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checkbox</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change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changeAficiones($event)</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{{aficion.nombre}}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a:t>
            </a:r>
            <a:endParaRPr/>
          </a:p>
        </p:txBody>
      </p:sp>
      <p:sp>
        <p:nvSpPr>
          <p:cNvPr id="1109" name="Google Shape;1109;p133"/>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basada en los atributos de validación de html</a:t>
            </a:r>
            <a:endParaRPr/>
          </a:p>
          <a:p>
            <a:pPr marL="457200" lvl="0" indent="-355600" algn="l" rtl="0">
              <a:spcBef>
                <a:spcPts val="0"/>
              </a:spcBef>
              <a:spcAft>
                <a:spcPts val="0"/>
              </a:spcAft>
              <a:buSzPts val="2000"/>
              <a:buChar char="-"/>
            </a:pPr>
            <a:r>
              <a:rPr lang="es"/>
              <a:t>depende de los distintos estados en que puede estar</a:t>
            </a:r>
            <a:br>
              <a:rPr lang="es"/>
            </a:br>
            <a:r>
              <a:rPr lang="es"/>
              <a:t>el formulario o sus controles</a:t>
            </a:r>
            <a:endParaRPr/>
          </a:p>
          <a:p>
            <a:pPr marL="457200" lvl="0" indent="-355600" algn="l" rtl="0">
              <a:spcBef>
                <a:spcPts val="0"/>
              </a:spcBef>
              <a:spcAft>
                <a:spcPts val="0"/>
              </a:spcAft>
              <a:buSzPts val="2000"/>
              <a:buChar char="-"/>
            </a:pPr>
            <a:r>
              <a:rPr lang="es"/>
              <a:t>para conocer estos estados se utilizan referencias locales  que permiten acceder desde la propia vista a dichos estados</a:t>
            </a:r>
            <a:endParaRPr/>
          </a:p>
          <a:p>
            <a:pPr marL="457200" lvl="0" indent="-355600" algn="l" rtl="0">
              <a:spcBef>
                <a:spcPts val="0"/>
              </a:spcBef>
              <a:spcAft>
                <a:spcPts val="0"/>
              </a:spcAft>
              <a:buSzPts val="2000"/>
              <a:buChar char="-"/>
            </a:pPr>
            <a:r>
              <a:rPr lang="es"/>
              <a:t>de esos valores depende lo que se presenta en el formulario en base a directivas como ngIf</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ngForm</a:t>
            </a:r>
            <a:endParaRPr/>
          </a:p>
        </p:txBody>
      </p:sp>
      <p:sp>
        <p:nvSpPr>
          <p:cNvPr id="1115" name="Google Shape;1115;p134"/>
          <p:cNvSpPr txBox="1">
            <a:spLocks noGrp="1"/>
          </p:cNvSpPr>
          <p:nvPr>
            <p:ph type="body" idx="1"/>
          </p:nvPr>
        </p:nvSpPr>
        <p:spPr>
          <a:xfrm>
            <a:off x="592925" y="785825"/>
            <a:ext cx="7836600" cy="1353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propia etiqueta HTML está ligada a la directiva Angular ngForm (i.e. es su  selector), por lo que se instancia automáticamente el correspondiente objeto, que permitirá conocer en todo momento el estado del formulario y de cualquiera de sus controles.</a:t>
            </a:r>
            <a:endParaRPr sz="1800"/>
          </a:p>
        </p:txBody>
      </p:sp>
      <p:sp>
        <p:nvSpPr>
          <p:cNvPr id="1116" name="Google Shape;1116;p134"/>
          <p:cNvSpPr txBox="1"/>
          <p:nvPr/>
        </p:nvSpPr>
        <p:spPr>
          <a:xfrm>
            <a:off x="3678475" y="2139425"/>
            <a:ext cx="5049000" cy="7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808080"/>
                </a:solidFill>
              </a:rPr>
              <a:t>&lt;</a:t>
            </a:r>
            <a:r>
              <a:rPr lang="es">
                <a:solidFill>
                  <a:srgbClr val="569CD6"/>
                </a:solidFill>
              </a:rPr>
              <a:t>form </a:t>
            </a:r>
            <a:r>
              <a:rPr lang="es">
                <a:solidFill>
                  <a:srgbClr val="72A1BA"/>
                </a:solidFill>
              </a:rPr>
              <a:t>novalidate</a:t>
            </a:r>
            <a:r>
              <a:rPr lang="es">
                <a:solidFill>
                  <a:srgbClr val="979797"/>
                </a:solidFill>
              </a:rPr>
              <a:t> (</a:t>
            </a:r>
            <a:r>
              <a:rPr lang="es">
                <a:solidFill>
                  <a:srgbClr val="72A1BA"/>
                </a:solidFill>
              </a:rPr>
              <a:t>ngSubmit</a:t>
            </a:r>
            <a:r>
              <a:rPr lang="es">
                <a:solidFill>
                  <a:srgbClr val="979797"/>
                </a:solidFill>
              </a:rPr>
              <a:t>)=</a:t>
            </a:r>
            <a:r>
              <a:rPr lang="es">
                <a:solidFill>
                  <a:srgbClr val="CA8F76"/>
                </a:solidFill>
              </a:rPr>
              <a:t>"enviar()"</a:t>
            </a:r>
            <a:r>
              <a:rPr lang="es">
                <a:solidFill>
                  <a:srgbClr val="979797"/>
                </a:solidFill>
              </a:rPr>
              <a:t> #</a:t>
            </a:r>
            <a:r>
              <a:rPr lang="es">
                <a:solidFill>
                  <a:srgbClr val="72A1BA"/>
                </a:solidFill>
              </a:rPr>
              <a:t>myform</a:t>
            </a:r>
            <a:r>
              <a:rPr lang="es">
                <a:solidFill>
                  <a:srgbClr val="979797"/>
                </a:solidFill>
              </a:rPr>
              <a:t>= </a:t>
            </a:r>
            <a:r>
              <a:rPr lang="es">
                <a:solidFill>
                  <a:srgbClr val="CA8F76"/>
                </a:solidFill>
              </a:rPr>
              <a:t>"ngForm"</a:t>
            </a:r>
            <a:r>
              <a:rPr lang="es">
                <a:solidFill>
                  <a:srgbClr val="808080"/>
                </a:solidFill>
              </a:rPr>
              <a:t>&gt;</a:t>
            </a:r>
            <a:endParaRPr/>
          </a:p>
        </p:txBody>
      </p:sp>
      <p:sp>
        <p:nvSpPr>
          <p:cNvPr id="1117" name="Google Shape;1117;p134"/>
          <p:cNvSpPr txBox="1"/>
          <p:nvPr/>
        </p:nvSpPr>
        <p:spPr>
          <a:xfrm>
            <a:off x="578650" y="2060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Esta instancia es oculta, pero puede ser accedida en la propia vista mediante una referencia local</a:t>
            </a:r>
            <a:endParaRPr/>
          </a:p>
        </p:txBody>
      </p:sp>
      <p:sp>
        <p:nvSpPr>
          <p:cNvPr id="1118" name="Google Shape;1118;p134"/>
          <p:cNvSpPr txBox="1"/>
          <p:nvPr/>
        </p:nvSpPr>
        <p:spPr>
          <a:xfrm>
            <a:off x="678475" y="3083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referencia local es accesible desde el cotrolador gracias al decorador @ViewChild</a:t>
            </a:r>
            <a:endParaRPr/>
          </a:p>
        </p:txBody>
      </p:sp>
      <p:sp>
        <p:nvSpPr>
          <p:cNvPr id="1119" name="Google Shape;1119;p134"/>
          <p:cNvSpPr txBox="1"/>
          <p:nvPr/>
        </p:nvSpPr>
        <p:spPr>
          <a:xfrm>
            <a:off x="3772850" y="3202625"/>
            <a:ext cx="28785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979797"/>
                </a:solidFill>
              </a:rPr>
              <a:t>@ViewChild(</a:t>
            </a:r>
            <a:r>
              <a:rPr lang="es" sz="1100">
                <a:solidFill>
                  <a:srgbClr val="CA8F76"/>
                </a:solidFill>
              </a:rPr>
              <a:t>'myform'</a:t>
            </a:r>
            <a:r>
              <a:rPr lang="es" sz="1100">
                <a:solidFill>
                  <a:srgbClr val="979797"/>
                </a:solidFill>
              </a:rPr>
              <a:t>) form: </a:t>
            </a:r>
            <a:r>
              <a:rPr lang="es" sz="1050" b="1">
                <a:solidFill>
                  <a:srgbClr val="7A3E9D"/>
                </a:solidFill>
                <a:latin typeface="Courier New"/>
                <a:ea typeface="Courier New"/>
                <a:cs typeface="Courier New"/>
                <a:sym typeface="Courier New"/>
              </a:rPr>
              <a:t>ElementRef</a:t>
            </a:r>
            <a:endParaRPr sz="1050" b="1">
              <a:solidFill>
                <a:srgbClr val="7A3E9D"/>
              </a:solidFill>
              <a:latin typeface="Courier New"/>
              <a:ea typeface="Courier New"/>
              <a:cs typeface="Courier New"/>
              <a:sym typeface="Courier New"/>
            </a:endParaRPr>
          </a:p>
          <a:p>
            <a:pPr marL="0" lvl="0" indent="0" algn="l" rtl="0">
              <a:spcBef>
                <a:spcPts val="0"/>
              </a:spcBef>
              <a:spcAft>
                <a:spcPts val="0"/>
              </a:spcAft>
              <a:buNone/>
            </a:pPr>
            <a:r>
              <a:rPr lang="es" sz="1100">
                <a:solidFill>
                  <a:srgbClr val="979797"/>
                </a:solidFill>
              </a:rPr>
              <a:t>;</a:t>
            </a:r>
            <a:endParaRPr/>
          </a:p>
        </p:txBody>
      </p:sp>
      <p:cxnSp>
        <p:nvCxnSpPr>
          <p:cNvPr id="1120" name="Google Shape;1120;p134"/>
          <p:cNvCxnSpPr>
            <a:stCxn id="1119" idx="3"/>
            <a:endCxn id="1116" idx="3"/>
          </p:cNvCxnSpPr>
          <p:nvPr/>
        </p:nvCxnSpPr>
        <p:spPr>
          <a:xfrm rot="10800000" flipH="1">
            <a:off x="6651350" y="2493275"/>
            <a:ext cx="2076000" cy="1016700"/>
          </a:xfrm>
          <a:prstGeom prst="bentConnector3">
            <a:avLst>
              <a:gd name="adj1" fmla="val 11147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Requerimientos</a:t>
            </a:r>
            <a:endParaRPr/>
          </a:p>
        </p:txBody>
      </p:sp>
      <p:sp>
        <p:nvSpPr>
          <p:cNvPr id="1126" name="Google Shape;1126;p135"/>
          <p:cNvSpPr txBox="1">
            <a:spLocks noGrp="1"/>
          </p:cNvSpPr>
          <p:nvPr>
            <p:ph type="body" idx="1"/>
          </p:nvPr>
        </p:nvSpPr>
        <p:spPr>
          <a:xfrm>
            <a:off x="592925" y="785829"/>
            <a:ext cx="7836600" cy="326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requerimientos de validación se establecen directamente con los nuevos atributos incorporados en HTML5</a:t>
            </a:r>
            <a:br>
              <a:rPr lang="es"/>
            </a:br>
            <a:br>
              <a:rPr lang="es"/>
            </a:br>
            <a:r>
              <a:rPr lang="es"/>
              <a:t>• required: valor booleano: cuando es true marca un campo como obligatorio.</a:t>
            </a:r>
            <a:br>
              <a:rPr lang="es"/>
            </a:br>
            <a:r>
              <a:rPr lang="es"/>
              <a:t>• max: indica el número máximo de caracteres permitidos en un campo.</a:t>
            </a:r>
            <a:br>
              <a:rPr lang="es"/>
            </a:br>
            <a:r>
              <a:rPr lang="es"/>
              <a:t>• min: indica el número mínimo de caracteres permitidos en un campo.</a:t>
            </a:r>
            <a:br>
              <a:rPr lang="es"/>
            </a:br>
            <a:r>
              <a:rPr lang="es"/>
              <a:t>• pattern: Valida un campo frente a una expresión regular (regex).</a:t>
            </a:r>
            <a:br>
              <a:rPr lang="es"/>
            </a:b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a:t>
            </a:r>
            <a:endParaRPr/>
          </a:p>
        </p:txBody>
      </p:sp>
      <p:sp>
        <p:nvSpPr>
          <p:cNvPr id="1132" name="Google Shape;1132;p136"/>
          <p:cNvSpPr txBox="1">
            <a:spLocks noGrp="1"/>
          </p:cNvSpPr>
          <p:nvPr>
            <p:ph type="body" idx="1"/>
          </p:nvPr>
        </p:nvSpPr>
        <p:spPr>
          <a:xfrm>
            <a:off x="592925" y="785817"/>
            <a:ext cx="7836600" cy="826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estado del formulario y de cada control viene definido por el valor de una serie de propiedades</a:t>
            </a:r>
            <a:endParaRPr/>
          </a:p>
        </p:txBody>
      </p:sp>
      <p:sp>
        <p:nvSpPr>
          <p:cNvPr id="1133" name="Google Shape;1133;p136"/>
          <p:cNvSpPr txBox="1"/>
          <p:nvPr/>
        </p:nvSpPr>
        <p:spPr>
          <a:xfrm>
            <a:off x="930450" y="1683475"/>
            <a:ext cx="7283100" cy="2074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Untouched</a:t>
            </a:r>
            <a:r>
              <a:rPr lang="es" sz="1600" i="1">
                <a:solidFill>
                  <a:schemeClr val="dk1"/>
                </a:solidFill>
              </a:rPr>
              <a:t>: When true, the control has not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Touched</a:t>
            </a:r>
            <a:r>
              <a:rPr lang="es" sz="1600" i="1">
                <a:solidFill>
                  <a:schemeClr val="dk1"/>
                </a:solidFill>
              </a:rPr>
              <a:t>: When true, the control has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Pristine</a:t>
            </a:r>
            <a:r>
              <a:rPr lang="es" sz="1600" i="1">
                <a:solidFill>
                  <a:schemeClr val="dk1"/>
                </a:solidFill>
              </a:rPr>
              <a:t>: The control and its underlying model has not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Dirty</a:t>
            </a:r>
            <a:r>
              <a:rPr lang="es" sz="1600" i="1">
                <a:solidFill>
                  <a:schemeClr val="dk1"/>
                </a:solidFill>
              </a:rPr>
              <a:t>: The control and its underlying model has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Valid</a:t>
            </a:r>
            <a:r>
              <a:rPr lang="es" sz="1600" i="1">
                <a:solidFill>
                  <a:schemeClr val="dk1"/>
                </a:solidFill>
              </a:rPr>
              <a:t>: The inner model is valid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Invalid</a:t>
            </a:r>
            <a:r>
              <a:rPr lang="es" sz="1600" i="1">
                <a:solidFill>
                  <a:schemeClr val="dk1"/>
                </a:solidFill>
              </a:rPr>
              <a:t>: The inner model is not valid</a:t>
            </a:r>
            <a:endParaRPr i="1">
              <a:solidFill>
                <a:schemeClr val="dk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Botones: envío y borrado</a:t>
            </a:r>
            <a:endParaRPr/>
          </a:p>
        </p:txBody>
      </p:sp>
      <p:sp>
        <p:nvSpPr>
          <p:cNvPr id="1139" name="Google Shape;1139;p137"/>
          <p:cNvSpPr txBox="1">
            <a:spLocks noGrp="1"/>
          </p:cNvSpPr>
          <p:nvPr>
            <p:ph type="body" idx="1"/>
          </p:nvPr>
        </p:nvSpPr>
        <p:spPr>
          <a:xfrm>
            <a:off x="578650" y="1260900"/>
            <a:ext cx="7836600" cy="262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Los botones de envío y borrado se deshabilitan en función de los estados del formulario, invalid o pristine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envío (type=submit) desencadena el evento submit del formulario y se gestiona en el correspondiente manejador</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borrado (type=reset) utiliza internamente el método reset() del objeto ngForm correspondiente al formulario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Lenguajes</a:t>
            </a:r>
            <a:endParaRPr/>
          </a:p>
        </p:txBody>
      </p:sp>
      <p:sp>
        <p:nvSpPr>
          <p:cNvPr id="159" name="Google Shape;159;p21"/>
          <p:cNvSpPr txBox="1">
            <a:spLocks noGrp="1"/>
          </p:cNvSpPr>
          <p:nvPr>
            <p:ph type="body" idx="1"/>
          </p:nvPr>
        </p:nvSpPr>
        <p:spPr>
          <a:xfrm>
            <a:off x="592925" y="785825"/>
            <a:ext cx="3957900" cy="23868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ES6</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let (variables con ámbito)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clases (class)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módulos (import y export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funciones arrow</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TypeScript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tipos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anotaciones</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0" name="Google Shape;160;p21"/>
          <p:cNvSpPr txBox="1"/>
          <p:nvPr/>
        </p:nvSpPr>
        <p:spPr>
          <a:xfrm>
            <a:off x="954375" y="3706925"/>
            <a:ext cx="1386300" cy="37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dk1"/>
                </a:solidFill>
              </a:rPr>
              <a:t>Transpilación </a:t>
            </a:r>
            <a:endParaRPr/>
          </a:p>
        </p:txBody>
      </p:sp>
      <p:cxnSp>
        <p:nvCxnSpPr>
          <p:cNvPr id="161" name="Google Shape;161;p21"/>
          <p:cNvCxnSpPr>
            <a:stCxn id="160" idx="3"/>
            <a:endCxn id="162" idx="1"/>
          </p:cNvCxnSpPr>
          <p:nvPr/>
        </p:nvCxnSpPr>
        <p:spPr>
          <a:xfrm>
            <a:off x="2340675" y="3896825"/>
            <a:ext cx="1436700" cy="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1"/>
          <p:cNvSpPr txBox="1"/>
          <p:nvPr/>
        </p:nvSpPr>
        <p:spPr>
          <a:xfrm>
            <a:off x="3777375" y="3675875"/>
            <a:ext cx="3536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resultados en ES5 / ES6 (compatibilidad)</a:t>
            </a:r>
            <a:endParaRPr/>
          </a:p>
        </p:txBody>
      </p:sp>
      <p:pic>
        <p:nvPicPr>
          <p:cNvPr id="163" name="Google Shape;163;p21"/>
          <p:cNvPicPr preferRelativeResize="0"/>
          <p:nvPr/>
        </p:nvPicPr>
        <p:blipFill>
          <a:blip r:embed="rId3">
            <a:alphaModFix/>
          </a:blip>
          <a:stretch>
            <a:fillRect/>
          </a:stretch>
        </p:blipFill>
        <p:spPr>
          <a:xfrm>
            <a:off x="5195475" y="571481"/>
            <a:ext cx="2739180" cy="272091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 y controles</a:t>
            </a:r>
            <a:endParaRPr/>
          </a:p>
        </p:txBody>
      </p:sp>
      <p:sp>
        <p:nvSpPr>
          <p:cNvPr id="1145" name="Google Shape;1145;p138"/>
          <p:cNvSpPr txBox="1">
            <a:spLocks noGrp="1"/>
          </p:cNvSpPr>
          <p:nvPr>
            <p:ph type="body" idx="1"/>
          </p:nvPr>
        </p:nvSpPr>
        <p:spPr>
          <a:xfrm>
            <a:off x="592925" y="785817"/>
            <a:ext cx="7836600" cy="89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mismas propiedades de estado existen para cada uno de los controles y son accesibles desde la referencia local del formulario</a:t>
            </a:r>
            <a:endParaRPr/>
          </a:p>
        </p:txBody>
      </p:sp>
      <p:sp>
        <p:nvSpPr>
          <p:cNvPr id="1146" name="Google Shape;1146;p138"/>
          <p:cNvSpPr txBox="1"/>
          <p:nvPr/>
        </p:nvSpPr>
        <p:spPr>
          <a:xfrm>
            <a:off x="1314175" y="1678625"/>
            <a:ext cx="2430300" cy="61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chemeClr val="dk1"/>
                </a:solidFill>
              </a:rPr>
              <a:t> myform.form.controls.firstname</a:t>
            </a:r>
            <a:endParaRPr sz="1200">
              <a:solidFill>
                <a:schemeClr val="dk1"/>
              </a:solidFill>
            </a:endParaRPr>
          </a:p>
        </p:txBody>
      </p:sp>
      <p:sp>
        <p:nvSpPr>
          <p:cNvPr id="1147" name="Google Shape;1147;p138"/>
          <p:cNvSpPr txBox="1"/>
          <p:nvPr/>
        </p:nvSpPr>
        <p:spPr>
          <a:xfrm>
            <a:off x="4677200" y="1678625"/>
            <a:ext cx="1950000" cy="8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name asignado a cada uno de los controle</a:t>
            </a:r>
            <a:endParaRPr/>
          </a:p>
        </p:txBody>
      </p:sp>
      <p:cxnSp>
        <p:nvCxnSpPr>
          <p:cNvPr id="1148" name="Google Shape;1148;p138"/>
          <p:cNvCxnSpPr>
            <a:stCxn id="1147" idx="1"/>
            <a:endCxn id="1146" idx="3"/>
          </p:cNvCxnSpPr>
          <p:nvPr/>
        </p:nvCxnSpPr>
        <p:spPr>
          <a:xfrm rot="10800000">
            <a:off x="3744500" y="1987925"/>
            <a:ext cx="932700" cy="1371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790725" y="2684475"/>
            <a:ext cx="5115900" cy="7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Pero es más sencillo crear referencias locales específicas para cada control</a:t>
            </a:r>
            <a:br>
              <a:rPr lang="es"/>
            </a:br>
            <a:endParaRPr/>
          </a:p>
        </p:txBody>
      </p:sp>
      <p:sp>
        <p:nvSpPr>
          <p:cNvPr id="1150" name="Google Shape;1150;p138"/>
          <p:cNvSpPr txBox="1"/>
          <p:nvPr/>
        </p:nvSpPr>
        <p:spPr>
          <a:xfrm>
            <a:off x="2419925" y="3326000"/>
            <a:ext cx="41826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808080"/>
                </a:solidFill>
              </a:rPr>
              <a:t>&lt;</a:t>
            </a:r>
            <a:r>
              <a:rPr lang="es" sz="1100">
                <a:solidFill>
                  <a:srgbClr val="569CD6"/>
                </a:solidFill>
              </a:rPr>
              <a:t>input </a:t>
            </a:r>
            <a:r>
              <a:rPr lang="es" sz="1100">
                <a:solidFill>
                  <a:srgbClr val="72A1BA"/>
                </a:solidFill>
              </a:rPr>
              <a:t>name</a:t>
            </a:r>
            <a:r>
              <a:rPr lang="es" sz="1100">
                <a:solidFill>
                  <a:srgbClr val="979797"/>
                </a:solidFill>
              </a:rPr>
              <a:t>=</a:t>
            </a:r>
            <a:r>
              <a:rPr lang="es" sz="1100">
                <a:solidFill>
                  <a:srgbClr val="CA8F76"/>
                </a:solidFill>
              </a:rPr>
              <a:t>"firstname" … </a:t>
            </a:r>
            <a:r>
              <a:rPr lang="es" sz="1100">
                <a:solidFill>
                  <a:srgbClr val="979797"/>
                </a:solidFill>
              </a:rPr>
              <a:t>#</a:t>
            </a:r>
            <a:r>
              <a:rPr lang="es" sz="1100">
                <a:solidFill>
                  <a:srgbClr val="72A1BA"/>
                </a:solidFill>
              </a:rPr>
              <a:t>firstnameState</a:t>
            </a:r>
            <a:r>
              <a:rPr lang="es" sz="1100">
                <a:solidFill>
                  <a:srgbClr val="979797"/>
                </a:solidFill>
              </a:rPr>
              <a:t>=</a:t>
            </a:r>
            <a:r>
              <a:rPr lang="es" sz="1100">
                <a:solidFill>
                  <a:srgbClr val="CA8F76"/>
                </a:solidFill>
              </a:rPr>
              <a:t>"ngModel"</a:t>
            </a:r>
            <a:r>
              <a:rPr lang="es" sz="1100">
                <a:solidFill>
                  <a:srgbClr val="808080"/>
                </a:solidFill>
              </a:rPr>
              <a:t>&gt;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Información al usuario</a:t>
            </a:r>
            <a:endParaRPr/>
          </a:p>
        </p:txBody>
      </p:sp>
      <p:sp>
        <p:nvSpPr>
          <p:cNvPr id="1156" name="Google Shape;1156;p139"/>
          <p:cNvSpPr txBox="1">
            <a:spLocks noGrp="1"/>
          </p:cNvSpPr>
          <p:nvPr>
            <p:ph type="body" idx="1"/>
          </p:nvPr>
        </p:nvSpPr>
        <p:spPr>
          <a:xfrm>
            <a:off x="592925" y="785820"/>
            <a:ext cx="7836600" cy="142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añaden  mensajes específicos de cada situación que se ocultan o muestran en función del valor de las propiedades antes citadas. </a:t>
            </a:r>
            <a:endParaRPr/>
          </a:p>
          <a:p>
            <a:pPr marL="0" lvl="0" indent="0" algn="l" rtl="0">
              <a:spcBef>
                <a:spcPts val="0"/>
              </a:spcBef>
              <a:spcAft>
                <a:spcPts val="0"/>
              </a:spcAft>
              <a:buNone/>
            </a:pPr>
            <a:r>
              <a:rPr lang="es"/>
              <a:t>Para acceder a ellas se definen referencias locales (#) en cada uno de los controles</a:t>
            </a:r>
            <a:endParaRPr/>
          </a:p>
        </p:txBody>
      </p:sp>
      <p:sp>
        <p:nvSpPr>
          <p:cNvPr id="1157" name="Google Shape;1157;p139"/>
          <p:cNvSpPr txBox="1"/>
          <p:nvPr/>
        </p:nvSpPr>
        <p:spPr>
          <a:xfrm>
            <a:off x="3023925" y="2351300"/>
            <a:ext cx="4790100" cy="10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rgbClr val="608B4E"/>
                </a:solidFill>
              </a:rPr>
              <a:t>&lt;!--Mensajes de validación--&gt;</a:t>
            </a:r>
            <a:r>
              <a:rPr lang="es" sz="1200">
                <a:solidFill>
                  <a:srgbClr val="979797"/>
                </a:solidFill>
              </a:rPr>
              <a:t> 	</a:t>
            </a:r>
            <a:endParaRPr sz="1200">
              <a:solidFill>
                <a:srgbClr val="979797"/>
              </a:solidFill>
            </a:endParaRPr>
          </a:p>
          <a:p>
            <a:pPr marL="0" lvl="0" indent="0" algn="l" rtl="0">
              <a:spcBef>
                <a:spcPts val="0"/>
              </a:spcBef>
              <a:spcAft>
                <a:spcPts val="0"/>
              </a:spcAft>
              <a:buNone/>
            </a:pPr>
            <a:r>
              <a:rPr lang="es" sz="1200">
                <a:solidFill>
                  <a:srgbClr val="808080"/>
                </a:solidFill>
              </a:rPr>
              <a:t>&lt;</a:t>
            </a:r>
            <a:r>
              <a:rPr lang="es" sz="1200">
                <a:solidFill>
                  <a:srgbClr val="569CD6"/>
                </a:solidFill>
              </a:rPr>
              <a:t>div </a:t>
            </a:r>
            <a:r>
              <a:rPr lang="es" sz="1200">
                <a:solidFill>
                  <a:srgbClr val="72A1BA"/>
                </a:solidFill>
              </a:rPr>
              <a:t>class</a:t>
            </a:r>
            <a:r>
              <a:rPr lang="es" sz="1200">
                <a:solidFill>
                  <a:srgbClr val="979797"/>
                </a:solidFill>
              </a:rPr>
              <a:t>=</a:t>
            </a:r>
            <a:r>
              <a:rPr lang="es" sz="1200">
                <a:solidFill>
                  <a:srgbClr val="CA8F76"/>
                </a:solidFill>
              </a:rPr>
              <a:t>"error-message"</a:t>
            </a:r>
            <a:endParaRPr sz="1200">
              <a:solidFill>
                <a:srgbClr val="CA8F76"/>
              </a:solidFill>
            </a:endParaRPr>
          </a:p>
          <a:p>
            <a:pPr marL="0" lvl="0" indent="0" algn="l" rtl="0">
              <a:spcBef>
                <a:spcPts val="0"/>
              </a:spcBef>
              <a:spcAft>
                <a:spcPts val="0"/>
              </a:spcAft>
              <a:buNone/>
            </a:pPr>
            <a:r>
              <a:rPr lang="es" sz="1200">
                <a:solidFill>
                  <a:srgbClr val="979797"/>
                </a:solidFill>
              </a:rPr>
              <a:t>[</a:t>
            </a:r>
            <a:r>
              <a:rPr lang="es" sz="1200">
                <a:solidFill>
                  <a:srgbClr val="72A1BA"/>
                </a:solidFill>
              </a:rPr>
              <a:t>hidden</a:t>
            </a:r>
            <a:r>
              <a:rPr lang="es" sz="1200">
                <a:solidFill>
                  <a:srgbClr val="979797"/>
                </a:solidFill>
              </a:rPr>
              <a:t>]=</a:t>
            </a:r>
            <a:r>
              <a:rPr lang="es" sz="1200">
                <a:solidFill>
                  <a:srgbClr val="CA8F76"/>
                </a:solidFill>
              </a:rPr>
              <a:t>"firstnameState.valid || firstnameState.pristine"</a:t>
            </a:r>
            <a:r>
              <a:rPr lang="es" sz="1200">
                <a:solidFill>
                  <a:srgbClr val="808080"/>
                </a:solidFill>
              </a:rPr>
              <a:t>&gt;</a:t>
            </a:r>
            <a:endParaRPr sz="1200">
              <a:solidFill>
                <a:srgbClr val="808080"/>
              </a:solidFill>
            </a:endParaRPr>
          </a:p>
          <a:p>
            <a:pPr marL="0" lvl="0" indent="0" algn="l" rtl="0">
              <a:spcBef>
                <a:spcPts val="0"/>
              </a:spcBef>
              <a:spcAft>
                <a:spcPts val="0"/>
              </a:spcAft>
              <a:buNone/>
            </a:pPr>
            <a:r>
              <a:rPr lang="es" sz="1200">
                <a:solidFill>
                  <a:srgbClr val="979797"/>
                </a:solidFill>
              </a:rPr>
              <a:t>El nombre es obligatorio</a:t>
            </a:r>
            <a:r>
              <a:rPr lang="es" sz="1200">
                <a:solidFill>
                  <a:srgbClr val="808080"/>
                </a:solidFill>
              </a:rPr>
              <a:t>&lt;/</a:t>
            </a:r>
            <a:r>
              <a:rPr lang="es" sz="1200">
                <a:solidFill>
                  <a:srgbClr val="569CD6"/>
                </a:solidFill>
              </a:rPr>
              <a:t>div</a:t>
            </a:r>
            <a:r>
              <a:rPr lang="es" sz="1200">
                <a:solidFill>
                  <a:srgbClr val="808080"/>
                </a:solidFill>
              </a:rPr>
              <a:t>&gt;</a:t>
            </a:r>
            <a:endParaRPr sz="1200">
              <a:solidFill>
                <a:srgbClr val="80808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Información al usuario: múltiples mensajes</a:t>
            </a:r>
            <a:endParaRPr/>
          </a:p>
        </p:txBody>
      </p:sp>
      <p:sp>
        <p:nvSpPr>
          <p:cNvPr id="1163" name="Google Shape;1163;p140"/>
          <p:cNvSpPr txBox="1">
            <a:spLocks noGrp="1"/>
          </p:cNvSpPr>
          <p:nvPr>
            <p:ph type="body" idx="1"/>
          </p:nvPr>
        </p:nvSpPr>
        <p:spPr>
          <a:xfrm>
            <a:off x="592925" y="785819"/>
            <a:ext cx="7836600" cy="124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Para cada directiva de validación existe una propiedad errors</a:t>
            </a:r>
            <a:br>
              <a:rPr lang="es"/>
            </a:br>
            <a:r>
              <a:rPr lang="es"/>
              <a:t>que tomara un valor según las circunstancias, creándose un objeto  correspondiente al primero de los errores que se esté produciendo</a:t>
            </a:r>
            <a:br>
              <a:rPr lang="es"/>
            </a:br>
            <a:endParaRPr/>
          </a:p>
        </p:txBody>
      </p:sp>
      <p:sp>
        <p:nvSpPr>
          <p:cNvPr id="1164" name="Google Shape;1164;p140"/>
          <p:cNvSpPr txBox="1"/>
          <p:nvPr/>
        </p:nvSpPr>
        <p:spPr>
          <a:xfrm>
            <a:off x="1214250" y="1871300"/>
            <a:ext cx="6715500" cy="18744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nameState.valid || nameState.untouched </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!nameState.errors?.required</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es obligatorio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!nameState.errors?.minlength</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debe tener un mínimo de 3 caracteres</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165" name="Google Shape;1165;p140"/>
          <p:cNvSpPr txBox="1"/>
          <p:nvPr/>
        </p:nvSpPr>
        <p:spPr>
          <a:xfrm>
            <a:off x="4467100" y="3491950"/>
            <a:ext cx="3819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operador elvis permite comprobar los distintos errores sólo si previamente existe el objeto errors</a:t>
            </a:r>
            <a:endParaRPr/>
          </a:p>
        </p:txBody>
      </p:sp>
      <p:cxnSp>
        <p:nvCxnSpPr>
          <p:cNvPr id="1166" name="Google Shape;1166;p140"/>
          <p:cNvCxnSpPr>
            <a:stCxn id="1165" idx="0"/>
          </p:cNvCxnSpPr>
          <p:nvPr/>
        </p:nvCxnSpPr>
        <p:spPr>
          <a:xfrm rot="10800000" flipH="1">
            <a:off x="6376600" y="2900050"/>
            <a:ext cx="176100" cy="59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Validación del Formulario</a:t>
            </a:r>
            <a:endParaRPr/>
          </a:p>
        </p:txBody>
      </p:sp>
      <p:sp>
        <p:nvSpPr>
          <p:cNvPr id="1172" name="Google Shape;1172;p14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Validamos el formulario de ejemplo, ya realizado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176"/>
        <p:cNvGrpSpPr/>
        <p:nvPr/>
      </p:nvGrpSpPr>
      <p:grpSpPr>
        <a:xfrm>
          <a:off x="0" y="0"/>
          <a:ext cx="0" cy="0"/>
          <a:chOff x="0" y="0"/>
          <a:chExt cx="0" cy="0"/>
        </a:xfrm>
      </p:grpSpPr>
      <p:sp>
        <p:nvSpPr>
          <p:cNvPr id="1177" name="Google Shape;1177;p142"/>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1178" name="Google Shape;1178;p142"/>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3"/>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4"/>
            </a:pPr>
            <a:r>
              <a:rPr lang="es"/>
              <a:t>Integración de los componentes: servicios</a:t>
            </a:r>
            <a:endParaRPr/>
          </a:p>
        </p:txBody>
      </p:sp>
      <p:sp>
        <p:nvSpPr>
          <p:cNvPr id="1184" name="Google Shape;1184;p143"/>
          <p:cNvSpPr txBox="1">
            <a:spLocks noGrp="1"/>
          </p:cNvSpPr>
          <p:nvPr>
            <p:ph type="body" idx="1"/>
          </p:nvPr>
        </p:nvSpPr>
        <p:spPr>
          <a:xfrm>
            <a:off x="1314450" y="3443725"/>
            <a:ext cx="6126000" cy="795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e inyección de dependencias. </a:t>
            </a:r>
            <a:br>
              <a:rPr lang="es"/>
            </a:br>
            <a:r>
              <a:rPr lang="es"/>
              <a:t>HttpClient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4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4.a. Servicios e inyección de dependencias</a:t>
            </a: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Injectables (Servicios)</a:t>
            </a:r>
            <a:endParaRPr/>
          </a:p>
        </p:txBody>
      </p:sp>
      <p:pic>
        <p:nvPicPr>
          <p:cNvPr id="1195" name="Google Shape;1195;p145"/>
          <p:cNvPicPr preferRelativeResize="0"/>
          <p:nvPr/>
        </p:nvPicPr>
        <p:blipFill>
          <a:blip r:embed="rId3">
            <a:alphaModFix/>
          </a:blip>
          <a:stretch>
            <a:fillRect/>
          </a:stretch>
        </p:blipFill>
        <p:spPr>
          <a:xfrm>
            <a:off x="1057975" y="811700"/>
            <a:ext cx="7399726" cy="36265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a:t>
            </a:r>
            <a:endParaRPr/>
          </a:p>
        </p:txBody>
      </p:sp>
      <p:sp>
        <p:nvSpPr>
          <p:cNvPr id="1201" name="Google Shape;1201;p146"/>
          <p:cNvSpPr txBox="1">
            <a:spLocks noGrp="1"/>
          </p:cNvSpPr>
          <p:nvPr>
            <p:ph type="body" idx="1"/>
          </p:nvPr>
        </p:nvSpPr>
        <p:spPr>
          <a:xfrm>
            <a:off x="592925" y="785829"/>
            <a:ext cx="7836600" cy="33510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Son clave para </a:t>
            </a:r>
            <a:r>
              <a:rPr lang="es" sz="1800" b="1">
                <a:solidFill>
                  <a:schemeClr val="dk1"/>
                </a:solidFill>
                <a:latin typeface="Arial"/>
                <a:ea typeface="Arial"/>
                <a:cs typeface="Arial"/>
                <a:sym typeface="Arial"/>
              </a:rPr>
              <a:t>modularizar </a:t>
            </a:r>
            <a:r>
              <a:rPr lang="es" sz="1800">
                <a:solidFill>
                  <a:schemeClr val="dk1"/>
                </a:solidFill>
                <a:latin typeface="Arial"/>
                <a:ea typeface="Arial"/>
                <a:cs typeface="Arial"/>
                <a:sym typeface="Arial"/>
              </a:rPr>
              <a:t>la aplicación en elementos que tengan una única responsabilidad</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Componente: Interfaz de usuario</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Servicios (e.g.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 la buena práctica de </a:t>
            </a:r>
            <a:r>
              <a:rPr lang="es" sz="1800" b="1">
                <a:solidFill>
                  <a:schemeClr val="dk1"/>
                </a:solidFill>
                <a:latin typeface="Arial"/>
                <a:ea typeface="Arial"/>
                <a:cs typeface="Arial"/>
                <a:sym typeface="Arial"/>
              </a:rPr>
              <a:t>NO acoplar</a:t>
            </a:r>
            <a:r>
              <a:rPr lang="es" sz="1800">
                <a:solidFill>
                  <a:schemeClr val="dk1"/>
                </a:solidFill>
                <a:latin typeface="Arial"/>
                <a:ea typeface="Arial"/>
                <a:cs typeface="Arial"/>
                <a:sym typeface="Arial"/>
              </a:rPr>
              <a:t> en el componente la lógica de negocio, e.g. las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a:t>
            </a:r>
            <a:r>
              <a:rPr lang="es" sz="1800" b="1">
                <a:solidFill>
                  <a:schemeClr val="dk1"/>
                </a:solidFill>
                <a:latin typeface="Arial"/>
                <a:ea typeface="Arial"/>
                <a:cs typeface="Arial"/>
                <a:sym typeface="Arial"/>
              </a:rPr>
              <a:t> reducir la complejidad</a:t>
            </a:r>
            <a:r>
              <a:rPr lang="es" sz="1800">
                <a:solidFill>
                  <a:schemeClr val="dk1"/>
                </a:solidFill>
                <a:latin typeface="Arial"/>
                <a:ea typeface="Arial"/>
                <a:cs typeface="Arial"/>
                <a:sym typeface="Arial"/>
              </a:rPr>
              <a:t> de los componentes y facilitar que estos sean ampliados / modificados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Facilitan la implementar </a:t>
            </a:r>
            <a:r>
              <a:rPr lang="es" sz="1800" b="1">
                <a:solidFill>
                  <a:schemeClr val="dk1"/>
                </a:solidFill>
                <a:latin typeface="Arial"/>
                <a:ea typeface="Arial"/>
                <a:cs typeface="Arial"/>
                <a:sym typeface="Arial"/>
              </a:rPr>
              <a:t>tests unitarios </a:t>
            </a:r>
            <a:r>
              <a:rPr lang="es" sz="1800">
                <a:solidFill>
                  <a:schemeClr val="dk1"/>
                </a:solidFill>
                <a:latin typeface="Arial"/>
                <a:ea typeface="Arial"/>
                <a:cs typeface="Arial"/>
                <a:sym typeface="Arial"/>
              </a:rPr>
              <a:t>al reducir el número de responsabilidades que tiene el componente</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características técnicas</a:t>
            </a:r>
            <a:endParaRPr/>
          </a:p>
        </p:txBody>
      </p:sp>
      <p:sp>
        <p:nvSpPr>
          <p:cNvPr id="1207" name="Google Shape;1207;p147"/>
          <p:cNvSpPr txBox="1">
            <a:spLocks noGrp="1"/>
          </p:cNvSpPr>
          <p:nvPr>
            <p:ph type="body" idx="1"/>
          </p:nvPr>
        </p:nvSpPr>
        <p:spPr>
          <a:xfrm>
            <a:off x="592925" y="785830"/>
            <a:ext cx="7836600" cy="35721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En principio se instancian según el </a:t>
            </a:r>
            <a:r>
              <a:rPr lang="es" sz="1800">
                <a:solidFill>
                  <a:srgbClr val="C00000"/>
                </a:solidFill>
                <a:latin typeface="Arial"/>
                <a:ea typeface="Arial"/>
                <a:cs typeface="Arial"/>
                <a:sym typeface="Arial"/>
              </a:rPr>
              <a:t>patrón </a:t>
            </a:r>
            <a:r>
              <a:rPr lang="es" sz="1800" i="1">
                <a:solidFill>
                  <a:srgbClr val="C00000"/>
                </a:solidFill>
                <a:latin typeface="Arial"/>
                <a:ea typeface="Arial"/>
                <a:cs typeface="Arial"/>
                <a:sym typeface="Arial"/>
              </a:rPr>
              <a:t>singleton</a:t>
            </a:r>
            <a:r>
              <a:rPr lang="es" sz="1800">
                <a:solidFill>
                  <a:srgbClr val="C00000"/>
                </a:solidFill>
                <a:latin typeface="Arial"/>
                <a:ea typeface="Arial"/>
                <a:cs typeface="Arial"/>
                <a:sym typeface="Arial"/>
              </a:rPr>
              <a:t>:</a:t>
            </a:r>
            <a:r>
              <a:rPr lang="es" sz="1800">
                <a:solidFill>
                  <a:schemeClr val="dk1"/>
                </a:solidFill>
                <a:latin typeface="Arial"/>
                <a:ea typeface="Arial"/>
                <a:cs typeface="Arial"/>
                <a:sym typeface="Arial"/>
              </a:rPr>
              <a:t> permiten compartir información entre componentes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Los servicios mantienen el estado de la aplicación y los componentes ofrecen el interfaz de usuario</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Están anotados como </a:t>
            </a:r>
            <a:r>
              <a:rPr lang="es" sz="1800" i="1" u="sng">
                <a:solidFill>
                  <a:schemeClr val="dk1"/>
                </a:solidFill>
                <a:latin typeface="Arial"/>
                <a:ea typeface="Arial"/>
                <a:cs typeface="Arial"/>
                <a:sym typeface="Arial"/>
              </a:rPr>
              <a:t>injectable </a:t>
            </a:r>
            <a:r>
              <a:rPr lang="es" sz="1800">
                <a:solidFill>
                  <a:schemeClr val="dk1"/>
                </a:solidFill>
                <a:latin typeface="Arial"/>
                <a:ea typeface="Arial"/>
                <a:cs typeface="Arial"/>
                <a:sym typeface="Arial"/>
              </a:rPr>
              <a:t>para que puedan ser inyectados en los componentes que necesitan utilizarlos</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Angular ofrece muchos servicios predefinidos como la clase httpClient utilizada para el acceso asincrónico (AJAX) a las APIs REST</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 habitual es que en cada proyecto de aplicación se implementen los servicios propios necesarios</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Versiones</a:t>
            </a:r>
            <a:endParaRPr/>
          </a:p>
        </p:txBody>
      </p:sp>
      <p:sp>
        <p:nvSpPr>
          <p:cNvPr id="169" name="Google Shape;169;p22"/>
          <p:cNvSpPr txBox="1">
            <a:spLocks noGrp="1"/>
          </p:cNvSpPr>
          <p:nvPr>
            <p:ph type="body" idx="1"/>
          </p:nvPr>
        </p:nvSpPr>
        <p:spPr>
          <a:xfrm>
            <a:off x="551500" y="1931050"/>
            <a:ext cx="1521000" cy="47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solidFill>
                  <a:srgbClr val="990000"/>
                </a:solidFill>
                <a:latin typeface="Helvetica Neue"/>
                <a:ea typeface="Helvetica Neue"/>
                <a:cs typeface="Helvetica Neue"/>
                <a:sym typeface="Helvetica Neue"/>
              </a:rPr>
              <a:t>Angular 2</a:t>
            </a:r>
            <a:endParaRPr b="1">
              <a:solidFill>
                <a:srgbClr val="990000"/>
              </a:solidFill>
              <a:latin typeface="Helvetica Neue"/>
              <a:ea typeface="Helvetica Neue"/>
              <a:cs typeface="Helvetica Neue"/>
              <a:sym typeface="Helvetica Neue"/>
            </a:endParaRPr>
          </a:p>
        </p:txBody>
      </p:sp>
      <p:sp>
        <p:nvSpPr>
          <p:cNvPr id="170" name="Google Shape;170;p22"/>
          <p:cNvSpPr txBox="1"/>
          <p:nvPr/>
        </p:nvSpPr>
        <p:spPr>
          <a:xfrm>
            <a:off x="578650" y="922300"/>
            <a:ext cx="14667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AngularJS 1.x </a:t>
            </a:r>
            <a:endParaRPr/>
          </a:p>
        </p:txBody>
      </p:sp>
      <p:sp>
        <p:nvSpPr>
          <p:cNvPr id="171" name="Google Shape;171;p22"/>
          <p:cNvSpPr txBox="1"/>
          <p:nvPr/>
        </p:nvSpPr>
        <p:spPr>
          <a:xfrm>
            <a:off x="2953500" y="731350"/>
            <a:ext cx="5786400" cy="77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creado en  2009,  por Misko Hevery y Adam Abrons</a:t>
            </a:r>
            <a:endParaRPr/>
          </a:p>
          <a:p>
            <a:pPr marL="457200" lvl="0" indent="-317500" algn="l" rtl="0">
              <a:spcBef>
                <a:spcPts val="0"/>
              </a:spcBef>
              <a:spcAft>
                <a:spcPts val="0"/>
              </a:spcAft>
              <a:buSzPts val="1400"/>
              <a:buChar char="●"/>
            </a:pPr>
            <a:r>
              <a:rPr lang="es"/>
              <a:t>proyecto de código abierto mantenido por Google junto con una enorme comunidad. </a:t>
            </a:r>
            <a:br>
              <a:rPr lang="es"/>
            </a:br>
            <a:endParaRPr/>
          </a:p>
        </p:txBody>
      </p:sp>
      <p:cxnSp>
        <p:nvCxnSpPr>
          <p:cNvPr id="172" name="Google Shape;172;p22"/>
          <p:cNvCxnSpPr>
            <a:stCxn id="170" idx="3"/>
            <a:endCxn id="171" idx="1"/>
          </p:cNvCxnSpPr>
          <p:nvPr/>
        </p:nvCxnSpPr>
        <p:spPr>
          <a:xfrm>
            <a:off x="2045350" y="1118200"/>
            <a:ext cx="9081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2"/>
          <p:cNvSpPr txBox="1"/>
          <p:nvPr/>
        </p:nvSpPr>
        <p:spPr>
          <a:xfrm>
            <a:off x="3455850" y="1739650"/>
            <a:ext cx="4781700" cy="8619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Renovación completa del framework</a:t>
            </a:r>
            <a:br>
              <a:rPr lang="es"/>
            </a:br>
            <a:r>
              <a:rPr lang="es"/>
              <a:t>Implementado desde cero</a:t>
            </a:r>
            <a:endParaRPr/>
          </a:p>
          <a:p>
            <a:pPr marL="457200" lvl="0" indent="-317500" algn="l" rtl="0">
              <a:spcBef>
                <a:spcPts val="0"/>
              </a:spcBef>
              <a:spcAft>
                <a:spcPts val="0"/>
              </a:spcAft>
              <a:buSzPts val="1400"/>
              <a:buChar char="●"/>
            </a:pPr>
            <a:r>
              <a:rPr lang="es"/>
              <a:t>Versión final: Septiembre 2016</a:t>
            </a:r>
            <a:br>
              <a:rPr lang="es"/>
            </a:br>
            <a:endParaRPr/>
          </a:p>
        </p:txBody>
      </p:sp>
      <p:sp>
        <p:nvSpPr>
          <p:cNvPr id="174" name="Google Shape;174;p22"/>
          <p:cNvSpPr txBox="1"/>
          <p:nvPr/>
        </p:nvSpPr>
        <p:spPr>
          <a:xfrm>
            <a:off x="2336800" y="2714975"/>
            <a:ext cx="11190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4 </a:t>
            </a:r>
            <a:endParaRPr/>
          </a:p>
        </p:txBody>
      </p:sp>
      <p:cxnSp>
        <p:nvCxnSpPr>
          <p:cNvPr id="175" name="Google Shape;175;p22"/>
          <p:cNvCxnSpPr>
            <a:stCxn id="169" idx="3"/>
            <a:endCxn id="173" idx="1"/>
          </p:cNvCxnSpPr>
          <p:nvPr/>
        </p:nvCxnSpPr>
        <p:spPr>
          <a:xfrm>
            <a:off x="2072500" y="2170600"/>
            <a:ext cx="13833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2"/>
          <p:cNvSpPr txBox="1"/>
          <p:nvPr/>
        </p:nvSpPr>
        <p:spPr>
          <a:xfrm>
            <a:off x="4520675" y="27149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Abril 2017</a:t>
            </a:r>
            <a:endParaRPr>
              <a:solidFill>
                <a:schemeClr val="dk1"/>
              </a:solidFill>
            </a:endParaRPr>
          </a:p>
        </p:txBody>
      </p:sp>
      <p:sp>
        <p:nvSpPr>
          <p:cNvPr id="177" name="Google Shape;177;p22"/>
          <p:cNvSpPr txBox="1"/>
          <p:nvPr/>
        </p:nvSpPr>
        <p:spPr>
          <a:xfrm>
            <a:off x="2336800" y="3177650"/>
            <a:ext cx="11190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5</a:t>
            </a:r>
            <a:endParaRPr/>
          </a:p>
        </p:txBody>
      </p:sp>
      <p:sp>
        <p:nvSpPr>
          <p:cNvPr id="178" name="Google Shape;178;p22"/>
          <p:cNvSpPr txBox="1"/>
          <p:nvPr/>
        </p:nvSpPr>
        <p:spPr>
          <a:xfrm>
            <a:off x="4520675" y="3141347"/>
            <a:ext cx="17481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Noviembre 2017</a:t>
            </a:r>
            <a:endParaRPr>
              <a:solidFill>
                <a:schemeClr val="dk1"/>
              </a:solidFill>
            </a:endParaRPr>
          </a:p>
        </p:txBody>
      </p:sp>
      <p:sp>
        <p:nvSpPr>
          <p:cNvPr id="179" name="Google Shape;179;p22"/>
          <p:cNvSpPr txBox="1"/>
          <p:nvPr/>
        </p:nvSpPr>
        <p:spPr>
          <a:xfrm>
            <a:off x="2232700" y="3567725"/>
            <a:ext cx="1327200" cy="4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Angular 6</a:t>
            </a:r>
            <a:endParaRPr sz="1800" b="1">
              <a:solidFill>
                <a:srgbClr val="990000"/>
              </a:solidFill>
            </a:endParaRPr>
          </a:p>
        </p:txBody>
      </p:sp>
      <p:sp>
        <p:nvSpPr>
          <p:cNvPr id="180" name="Google Shape;180;p22"/>
          <p:cNvSpPr txBox="1"/>
          <p:nvPr/>
        </p:nvSpPr>
        <p:spPr>
          <a:xfrm>
            <a:off x="4520675" y="36113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Mayo 2018</a:t>
            </a:r>
            <a:endParaRPr>
              <a:solidFill>
                <a:schemeClr val="dk1"/>
              </a:solidFill>
            </a:endParaRPr>
          </a:p>
        </p:txBody>
      </p:sp>
      <p:cxnSp>
        <p:nvCxnSpPr>
          <p:cNvPr id="181" name="Google Shape;181;p22"/>
          <p:cNvCxnSpPr>
            <a:stCxn id="174" idx="3"/>
            <a:endCxn id="176" idx="1"/>
          </p:cNvCxnSpPr>
          <p:nvPr/>
        </p:nvCxnSpPr>
        <p:spPr>
          <a:xfrm>
            <a:off x="3455800" y="2910875"/>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2"/>
          <p:cNvCxnSpPr>
            <a:stCxn id="177" idx="3"/>
            <a:endCxn id="178" idx="1"/>
          </p:cNvCxnSpPr>
          <p:nvPr/>
        </p:nvCxnSpPr>
        <p:spPr>
          <a:xfrm>
            <a:off x="3455800" y="3337250"/>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2"/>
          <p:cNvCxnSpPr>
            <a:stCxn id="179" idx="3"/>
            <a:endCxn id="180" idx="1"/>
          </p:cNvCxnSpPr>
          <p:nvPr/>
        </p:nvCxnSpPr>
        <p:spPr>
          <a:xfrm>
            <a:off x="3559900" y="3807275"/>
            <a:ext cx="960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Inyección de dependencias</a:t>
            </a:r>
            <a:endParaRPr/>
          </a:p>
        </p:txBody>
      </p:sp>
      <p:sp>
        <p:nvSpPr>
          <p:cNvPr id="1213" name="Google Shape;1213;p148"/>
          <p:cNvSpPr txBox="1">
            <a:spLocks noGrp="1"/>
          </p:cNvSpPr>
          <p:nvPr>
            <p:ph type="body" idx="1"/>
          </p:nvPr>
        </p:nvSpPr>
        <p:spPr>
          <a:xfrm>
            <a:off x="592925" y="785825"/>
            <a:ext cx="7836600" cy="3607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técnica que permite solicitar objetos al framework se denomina inyección de dependencias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Las dependencias que un módulo necesita son inyectadas por el sistema</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Técnica muy popular en el desarrollo de back-end en frameworks como Spring o Java EE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Angular  se realiza mediante el constructor de la clase controladora del componente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Inyector</a:t>
            </a:r>
            <a:endParaRPr/>
          </a:p>
        </p:txBody>
      </p:sp>
      <p:sp>
        <p:nvSpPr>
          <p:cNvPr id="1219" name="Google Shape;1219;p149"/>
          <p:cNvSpPr txBox="1">
            <a:spLocks noGrp="1"/>
          </p:cNvSpPr>
          <p:nvPr>
            <p:ph type="body" idx="1"/>
          </p:nvPr>
        </p:nvSpPr>
        <p:spPr>
          <a:xfrm>
            <a:off x="592925" y="785818"/>
            <a:ext cx="7836600" cy="1065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Inyector es el principal mecanismo detrás de la DI.</a:t>
            </a:r>
            <a:endParaRPr/>
          </a:p>
          <a:p>
            <a:pPr marL="0" lvl="0" indent="0" algn="l" rtl="0">
              <a:spcBef>
                <a:spcPts val="0"/>
              </a:spcBef>
              <a:spcAft>
                <a:spcPts val="0"/>
              </a:spcAft>
              <a:buNone/>
            </a:pPr>
            <a:r>
              <a:rPr lang="es"/>
              <a:t>A nivel interno, un inyector dispone de un contenedor con las instancias de servicios que crea él mismo.</a:t>
            </a:r>
            <a:endParaRPr/>
          </a:p>
        </p:txBody>
      </p:sp>
      <p:pic>
        <p:nvPicPr>
          <p:cNvPr id="1220" name="Google Shape;1220;p149"/>
          <p:cNvPicPr preferRelativeResize="0"/>
          <p:nvPr/>
        </p:nvPicPr>
        <p:blipFill>
          <a:blip r:embed="rId3">
            <a:alphaModFix/>
          </a:blip>
          <a:stretch>
            <a:fillRect/>
          </a:stretch>
        </p:blipFill>
        <p:spPr>
          <a:xfrm>
            <a:off x="4421925" y="1851724"/>
            <a:ext cx="4347950" cy="2148095"/>
          </a:xfrm>
          <a:prstGeom prst="rect">
            <a:avLst/>
          </a:prstGeom>
          <a:noFill/>
          <a:ln>
            <a:noFill/>
          </a:ln>
        </p:spPr>
      </p:pic>
      <p:sp>
        <p:nvSpPr>
          <p:cNvPr id="1221" name="Google Shape;1221;p149"/>
          <p:cNvSpPr txBox="1"/>
          <p:nvPr/>
        </p:nvSpPr>
        <p:spPr>
          <a:xfrm>
            <a:off x="997225" y="1978675"/>
            <a:ext cx="3359100" cy="24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 Si una instancia no está en el contenedor, el inyector </a:t>
            </a:r>
            <a:r>
              <a:rPr lang="es" b="1">
                <a:solidFill>
                  <a:schemeClr val="dk1"/>
                </a:solidFill>
              </a:rPr>
              <a:t>crea una nueva</a:t>
            </a:r>
            <a:r>
              <a:rPr lang="es">
                <a:solidFill>
                  <a:schemeClr val="dk1"/>
                </a:solidFill>
              </a:rPr>
              <a:t> y la añade al contenedor antes de devolver el servicio a Angular.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Cuando todos los servicios de los que depende el contenedor se han resuelto, Angular puede llamar al constructor del componente, al que le pasa las instancias de esos servicios como argumento.</a:t>
            </a:r>
            <a:endParaRPr>
              <a:solidFill>
                <a:schemeClr val="dk1"/>
              </a:solidFill>
            </a:endParaRPr>
          </a:p>
        </p:txBody>
      </p:sp>
      <p:sp>
        <p:nvSpPr>
          <p:cNvPr id="1222" name="Google Shape;1222;p149"/>
          <p:cNvSpPr txBox="1"/>
          <p:nvPr/>
        </p:nvSpPr>
        <p:spPr>
          <a:xfrm>
            <a:off x="4421925" y="4139425"/>
            <a:ext cx="45399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Cuando el inyector no tiene el servicio que se le pide, sabe cómo instanciar uno gracias a su </a:t>
            </a:r>
            <a:r>
              <a:rPr lang="es" b="1" i="1">
                <a:solidFill>
                  <a:schemeClr val="dk1"/>
                </a:solidFill>
              </a:rPr>
              <a:t>Provider</a:t>
            </a:r>
            <a:r>
              <a:rPr lang="es">
                <a:solidFill>
                  <a:schemeClr val="dk1"/>
                </a:solidFill>
              </a:rPr>
              <a:t>.</a:t>
            </a:r>
            <a:endParaRPr>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Provider</a:t>
            </a:r>
            <a:endParaRPr/>
          </a:p>
        </p:txBody>
      </p:sp>
      <p:sp>
        <p:nvSpPr>
          <p:cNvPr id="1228" name="Google Shape;1228;p150"/>
          <p:cNvSpPr txBox="1">
            <a:spLocks noGrp="1"/>
          </p:cNvSpPr>
          <p:nvPr>
            <p:ph type="body" idx="1"/>
          </p:nvPr>
        </p:nvSpPr>
        <p:spPr>
          <a:xfrm>
            <a:off x="592925" y="785825"/>
            <a:ext cx="7988400" cy="3633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Angular el provider es la propia clase que </a:t>
            </a:r>
            <a:r>
              <a:rPr lang="es" b="1">
                <a:latin typeface="Helvetica Neue"/>
                <a:ea typeface="Helvetica Neue"/>
                <a:cs typeface="Helvetica Neue"/>
                <a:sym typeface="Helvetica Neue"/>
              </a:rPr>
              <a:t>define el servicio</a:t>
            </a:r>
            <a:r>
              <a:rPr lang="es"/>
              <a:t>.</a:t>
            </a:r>
            <a:br>
              <a:rPr lang="es"/>
            </a:br>
            <a:br>
              <a:rPr lang="es"/>
            </a:br>
            <a:r>
              <a:rPr lang="es"/>
              <a:t>Los providers pueden </a:t>
            </a:r>
            <a:r>
              <a:rPr lang="es" b="1">
                <a:latin typeface="Helvetica Neue"/>
                <a:ea typeface="Helvetica Neue"/>
                <a:cs typeface="Helvetica Neue"/>
                <a:sym typeface="Helvetica Neue"/>
              </a:rPr>
              <a:t>registrarse </a:t>
            </a:r>
            <a:r>
              <a:rPr lang="es"/>
              <a:t>en cualquier nivel del árbol de componentes de la aplicación a través de los metadatos de componentes, a nivel de un módulo completo, en los metadatos de NgModule,  o a  nivel raíz, en el módulo principal de la aplicación, .</a:t>
            </a:r>
            <a:br>
              <a:rPr lang="es"/>
            </a:br>
            <a:br>
              <a:rPr lang="es"/>
            </a:br>
            <a:r>
              <a:rPr lang="es"/>
              <a:t>Como el inyector utiliza el provider cuando necesita instanciar un servicio, el nivel en el que se registra el provider determina a que nivel será singleton la instanciación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módulos</a:t>
            </a:r>
            <a:endParaRPr/>
          </a:p>
        </p:txBody>
      </p:sp>
      <p:sp>
        <p:nvSpPr>
          <p:cNvPr id="1234" name="Google Shape;1234;p151"/>
          <p:cNvSpPr txBox="1">
            <a:spLocks noGrp="1"/>
          </p:cNvSpPr>
          <p:nvPr>
            <p:ph type="body" idx="1"/>
          </p:nvPr>
        </p:nvSpPr>
        <p:spPr>
          <a:xfrm>
            <a:off x="578650" y="984150"/>
            <a:ext cx="3238500" cy="2975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metadatos del decorador del módulo son el punto en el que suelen registrarse los servicios.</a:t>
            </a:r>
            <a:endParaRPr/>
          </a:p>
          <a:p>
            <a:pPr marL="0" lvl="0" indent="0" algn="l" rtl="0">
              <a:spcBef>
                <a:spcPts val="0"/>
              </a:spcBef>
              <a:spcAft>
                <a:spcPts val="0"/>
              </a:spcAft>
              <a:buNone/>
            </a:pPr>
            <a:endParaRPr/>
          </a:p>
          <a:p>
            <a:pPr marL="0" lvl="0" indent="0" algn="l" rtl="0">
              <a:spcBef>
                <a:spcPts val="0"/>
              </a:spcBef>
              <a:spcAft>
                <a:spcPts val="0"/>
              </a:spcAft>
              <a:buNone/>
            </a:pPr>
            <a:r>
              <a:rPr lang="es"/>
              <a:t>Al importar un módulo de Angular o terceros, se hace disponible también su provider</a:t>
            </a:r>
            <a:endParaRPr/>
          </a:p>
        </p:txBody>
      </p:sp>
      <p:sp>
        <p:nvSpPr>
          <p:cNvPr id="1235" name="Google Shape;1235;p151"/>
          <p:cNvSpPr txBox="1"/>
          <p:nvPr/>
        </p:nvSpPr>
        <p:spPr>
          <a:xfrm>
            <a:off x="4867975" y="984150"/>
            <a:ext cx="3000000" cy="31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@NgModule({</a:t>
            </a:r>
            <a:br>
              <a:rPr lang="es"/>
            </a:br>
            <a:r>
              <a:rPr lang="es"/>
              <a:t> imports: [</a:t>
            </a:r>
            <a:br>
              <a:rPr lang="es"/>
            </a:br>
            <a:r>
              <a:rPr lang="es"/>
              <a:t> ...</a:t>
            </a:r>
            <a:br>
              <a:rPr lang="es"/>
            </a:br>
            <a:r>
              <a:rPr lang="es"/>
              <a:t> ],</a:t>
            </a:r>
            <a:br>
              <a:rPr lang="es"/>
            </a:br>
            <a:r>
              <a:rPr lang="es"/>
              <a:t> declarations: [</a:t>
            </a:r>
            <a:br>
              <a:rPr lang="es"/>
            </a:br>
            <a:r>
              <a:rPr lang="es"/>
              <a:t> ...</a:t>
            </a:r>
            <a:br>
              <a:rPr lang="es"/>
            </a:br>
            <a:r>
              <a:rPr lang="es"/>
              <a:t> ],</a:t>
            </a:r>
            <a:br>
              <a:rPr lang="es"/>
            </a:br>
            <a:r>
              <a:rPr lang="es"/>
              <a:t>   providers: [</a:t>
            </a:r>
            <a:br>
              <a:rPr lang="es"/>
            </a:br>
            <a:r>
              <a:rPr lang="es"/>
              <a:t>     MbooksService,</a:t>
            </a:r>
            <a:br>
              <a:rPr lang="es"/>
            </a:br>
            <a:r>
              <a:rPr lang="es"/>
              <a:t>     GbooksService</a:t>
            </a:r>
            <a:br>
              <a:rPr lang="es"/>
            </a:br>
            <a:r>
              <a:rPr lang="es"/>
              <a:t>   ]</a:t>
            </a:r>
            <a:br>
              <a:rPr lang="es"/>
            </a:br>
            <a:r>
              <a:rPr lang="es"/>
              <a:t>})</a:t>
            </a:r>
            <a:br>
              <a:rPr lang="es"/>
            </a:br>
            <a:r>
              <a:rPr lang="es"/>
              <a:t>export class LibrosModule</a:t>
            </a:r>
            <a:br>
              <a:rPr lang="es"/>
            </a:br>
            <a:br>
              <a:rPr lang="es"/>
            </a:b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componentes</a:t>
            </a:r>
            <a:endParaRPr/>
          </a:p>
        </p:txBody>
      </p:sp>
      <p:sp>
        <p:nvSpPr>
          <p:cNvPr id="1241" name="Google Shape;1241;p152"/>
          <p:cNvSpPr txBox="1">
            <a:spLocks noGrp="1"/>
          </p:cNvSpPr>
          <p:nvPr>
            <p:ph type="body" idx="1"/>
          </p:nvPr>
        </p:nvSpPr>
        <p:spPr>
          <a:xfrm>
            <a:off x="578650" y="1467125"/>
            <a:ext cx="2333100" cy="2126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vez de declarar el servicio en el atributo providers del @NgModule se declara en el @Component</a:t>
            </a:r>
            <a:endParaRPr/>
          </a:p>
        </p:txBody>
      </p:sp>
      <p:sp>
        <p:nvSpPr>
          <p:cNvPr id="1242" name="Google Shape;1242;p152"/>
          <p:cNvSpPr txBox="1"/>
          <p:nvPr/>
        </p:nvSpPr>
        <p:spPr>
          <a:xfrm>
            <a:off x="3608325" y="785825"/>
            <a:ext cx="51042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a:solidFill>
                  <a:schemeClr val="dk1"/>
                </a:solidFill>
              </a:rPr>
              <a:t>import { Component } from '@angular/core';</a:t>
            </a:r>
            <a:endParaRPr sz="1600">
              <a:solidFill>
                <a:schemeClr val="dk1"/>
              </a:solidFill>
            </a:endParaRPr>
          </a:p>
          <a:p>
            <a:pPr marL="0" lvl="0" indent="0" algn="l" rtl="0">
              <a:spcBef>
                <a:spcPts val="0"/>
              </a:spcBef>
              <a:spcAft>
                <a:spcPts val="0"/>
              </a:spcAft>
              <a:buNone/>
            </a:pPr>
            <a:r>
              <a:rPr lang="es" sz="1600" b="1">
                <a:solidFill>
                  <a:srgbClr val="FF0000"/>
                </a:solidFill>
              </a:rPr>
              <a:t>import { BooksService } from './books.service';</a:t>
            </a:r>
            <a:endParaRPr sz="1600" b="1">
              <a:solidFill>
                <a:srgbClr val="FF0000"/>
              </a:solidFill>
            </a:endParaRPr>
          </a:p>
          <a:p>
            <a:pPr marL="0" lvl="0" indent="0" algn="l" rtl="0">
              <a:spcBef>
                <a:spcPts val="0"/>
              </a:spcBef>
              <a:spcAft>
                <a:spcPts val="0"/>
              </a:spcAft>
              <a:buNone/>
            </a:pPr>
            <a:r>
              <a:rPr lang="es" sz="1600">
                <a:solidFill>
                  <a:schemeClr val="dk1"/>
                </a:solidFill>
              </a:rPr>
              <a:t>@Component({</a:t>
            </a:r>
            <a:endParaRPr sz="1600">
              <a:solidFill>
                <a:schemeClr val="dk1"/>
              </a:solidFill>
            </a:endParaRPr>
          </a:p>
          <a:p>
            <a:pPr marL="457200" lvl="0" indent="0" algn="l" rtl="0">
              <a:spcBef>
                <a:spcPts val="0"/>
              </a:spcBef>
              <a:spcAft>
                <a:spcPts val="0"/>
              </a:spcAft>
              <a:buNone/>
            </a:pPr>
            <a:r>
              <a:rPr lang="es" sz="1600">
                <a:solidFill>
                  <a:schemeClr val="dk1"/>
                </a:solidFill>
              </a:rPr>
              <a:t>selector: 'app-algo',</a:t>
            </a:r>
            <a:endParaRPr sz="1600">
              <a:solidFill>
                <a:schemeClr val="dk1"/>
              </a:solidFill>
            </a:endParaRPr>
          </a:p>
          <a:p>
            <a:pPr marL="457200" lvl="0" indent="0" algn="l" rtl="0">
              <a:spcBef>
                <a:spcPts val="0"/>
              </a:spcBef>
              <a:spcAft>
                <a:spcPts val="0"/>
              </a:spcAft>
              <a:buNone/>
            </a:pPr>
            <a:r>
              <a:rPr lang="es" sz="1600">
                <a:solidFill>
                  <a:schemeClr val="dk1"/>
                </a:solidFill>
              </a:rPr>
              <a:t>templateUrl: './app.component.html',</a:t>
            </a:r>
            <a:endParaRPr sz="1600">
              <a:solidFill>
                <a:schemeClr val="dk1"/>
              </a:solidFill>
            </a:endParaRPr>
          </a:p>
          <a:p>
            <a:pPr marL="457200" lvl="0" indent="0" algn="l" rtl="0">
              <a:spcBef>
                <a:spcPts val="0"/>
              </a:spcBef>
              <a:spcAft>
                <a:spcPts val="0"/>
              </a:spcAft>
              <a:buNone/>
            </a:pPr>
            <a:r>
              <a:rPr lang="es" sz="1600" b="1">
                <a:solidFill>
                  <a:srgbClr val="FF0000"/>
                </a:solidFill>
              </a:rPr>
              <a:t>providers: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export class AlgoComponent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s" sz="1600" b="1">
                <a:solidFill>
                  <a:srgbClr val="FF0000"/>
                </a:solidFill>
              </a:rPr>
              <a:t>constructor(private booksService: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 mock</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5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Servicio HttpClient</a:t>
            </a:r>
            <a:endParaRPr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HttpClient</a:t>
            </a:r>
            <a:endParaRPr/>
          </a:p>
        </p:txBody>
      </p:sp>
      <p:sp>
        <p:nvSpPr>
          <p:cNvPr id="1258" name="Google Shape;1258;p155"/>
          <p:cNvSpPr txBox="1">
            <a:spLocks noGrp="1"/>
          </p:cNvSpPr>
          <p:nvPr>
            <p:ph type="body" idx="1"/>
          </p:nvPr>
        </p:nvSpPr>
        <p:spPr>
          <a:xfrm>
            <a:off x="592925" y="785825"/>
            <a:ext cx="7836600" cy="3361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Aparece en Angular 4.3, en el módulo HttpClientModule incluido en @angular/common/http, como una completa reimplementación de HttpModule, que en la versión 5 pasa a estar deprecado.</a:t>
            </a:r>
            <a:br>
              <a:rPr lang="es"/>
            </a:br>
            <a:br>
              <a:rPr lang="es"/>
            </a:br>
            <a:r>
              <a:rPr lang="es"/>
              <a:t>En el nuevo servicio se accede directamente a la respuesta en formato JSON, sin necesidad de manipulaciones previas para obtener dicho formato</a:t>
            </a:r>
            <a:br>
              <a:rPr lang="es"/>
            </a:br>
            <a:endParaRPr/>
          </a:p>
          <a:p>
            <a:pPr marL="0" lvl="0" indent="0" algn="l" rtl="0">
              <a:spcBef>
                <a:spcPts val="0"/>
              </a:spcBef>
              <a:spcAft>
                <a:spcPts val="0"/>
              </a:spcAft>
              <a:buNone/>
            </a:pPr>
            <a:r>
              <a:rPr lang="es"/>
              <a:t>Utiliza observables para acceder a los datos recibidos de forma asíncrona, aunque opcionalmente puede utilizar promesas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64" name="Google Shape;1264;p156"/>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Accedemos al API de Google </a:t>
            </a:r>
            <a:r>
              <a:rPr lang="es" sz="18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chemeClr val="lt1"/>
                </a:solidFill>
                <a:latin typeface="Helvetica Neue Light"/>
                <a:ea typeface="Helvetica Neue Light"/>
                <a:cs typeface="Helvetica Neue Light"/>
                <a:sym typeface="Helvetica Neue Light"/>
              </a:rPr>
              <a:t>Importamos HttpClientModule</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import { HttpClientModule } from '@angular/common/http';</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GoogleBooks: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Observables en la respuesta HttpClient</a:t>
            </a:r>
            <a:endParaRPr/>
          </a:p>
        </p:txBody>
      </p:sp>
      <p:sp>
        <p:nvSpPr>
          <p:cNvPr id="1270" name="Google Shape;1270;p157"/>
          <p:cNvSpPr txBox="1">
            <a:spLocks noGrp="1"/>
          </p:cNvSpPr>
          <p:nvPr>
            <p:ph type="body" idx="1"/>
          </p:nvPr>
        </p:nvSpPr>
        <p:spPr>
          <a:xfrm>
            <a:off x="813925" y="1328300"/>
            <a:ext cx="2390700" cy="2286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los operadores de RxJS permiten </a:t>
            </a:r>
            <a:r>
              <a:rPr lang="es"/>
              <a:t> procesar el observable sin que deje de serlo, para finalmente suscribirse a el</a:t>
            </a:r>
            <a:endParaRPr/>
          </a:p>
        </p:txBody>
      </p:sp>
      <p:sp>
        <p:nvSpPr>
          <p:cNvPr id="1271" name="Google Shape;1271;p157"/>
          <p:cNvSpPr txBox="1"/>
          <p:nvPr/>
        </p:nvSpPr>
        <p:spPr>
          <a:xfrm>
            <a:off x="3606425" y="691150"/>
            <a:ext cx="3927900" cy="371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i="1">
                <a:solidFill>
                  <a:srgbClr val="AAAAAA"/>
                </a:solidFill>
                <a:latin typeface="Courier New"/>
                <a:ea typeface="Courier New"/>
                <a:cs typeface="Courier New"/>
                <a:sym typeface="Courier New"/>
              </a:rPr>
              <a:t>// Fin del map</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subscribe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89" name="Google Shape;189;p2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90" name="Google Shape;190;p2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91" name="Google Shape;191;p2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92" name="Google Shape;192;p2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propios: encapsulación</a:t>
            </a:r>
            <a:endParaRPr/>
          </a:p>
        </p:txBody>
      </p:sp>
      <p:sp>
        <p:nvSpPr>
          <p:cNvPr id="1277" name="Google Shape;1277;p158"/>
          <p:cNvSpPr txBox="1">
            <a:spLocks noGrp="1"/>
          </p:cNvSpPr>
          <p:nvPr>
            <p:ph type="body" idx="1"/>
          </p:nvPr>
        </p:nvSpPr>
        <p:spPr>
          <a:xfrm>
            <a:off x="592900" y="785825"/>
            <a:ext cx="7775400" cy="1442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lugar de utilizar directamente el servicio nativo HttpClient conviene encapsularlo en otros, capaces de ofrecer  objetos de alto nivel a los clientes del servicio (e.g. el array de títulos ya procesado en el ejemplo que hemos visto)</a:t>
            </a:r>
            <a:br>
              <a:rPr lang="es"/>
            </a:br>
            <a:endParaRPr/>
          </a:p>
        </p:txBody>
      </p:sp>
      <p:sp>
        <p:nvSpPr>
          <p:cNvPr id="1278" name="Google Shape;1278;p158"/>
          <p:cNvSpPr txBox="1"/>
          <p:nvPr/>
        </p:nvSpPr>
        <p:spPr>
          <a:xfrm>
            <a:off x="1577200" y="2228225"/>
            <a:ext cx="6560100" cy="215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Nuestro propio servicio realizará varias operaciones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consulta al API via  </a:t>
            </a:r>
            <a:r>
              <a:rPr lang="es" sz="1200">
                <a:solidFill>
                  <a:schemeClr val="dk1"/>
                </a:solidFill>
              </a:rPr>
              <a:t>Http / HttpClient</a:t>
            </a: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transformación del objeto Response en el conjunto de datos adecuado (e.g. el array de títulos) cuando llegue la respuesta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El envío de los datos ya transformados con el mismo formato de llegada, para conservar la asincronía del proceso: un Observable o una Promesa, como los que proporcionan los servicios nativos</a:t>
            </a:r>
            <a:endParaRPr>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84" name="Google Shape;1284;p15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Encapsulamos </a:t>
            </a:r>
            <a:r>
              <a:rPr lang="es" sz="1800">
                <a:solidFill>
                  <a:schemeClr val="lt1"/>
                </a:solidFill>
                <a:latin typeface="Helvetica Neue Light"/>
                <a:ea typeface="Helvetica Neue Light"/>
                <a:cs typeface="Helvetica Neue Light"/>
                <a:sym typeface="Helvetica Neue Light"/>
              </a:rPr>
              <a:t>HttpClientModule en nuestro propio servicio Gbooks</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El servicio se registra en un provider</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GoogleByService: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servicio propios</a:t>
            </a:r>
            <a:endParaRPr/>
          </a:p>
        </p:txBody>
      </p:sp>
      <p:sp>
        <p:nvSpPr>
          <p:cNvPr id="1290" name="Google Shape;1290;p160"/>
          <p:cNvSpPr txBox="1">
            <a:spLocks noGrp="1"/>
          </p:cNvSpPr>
          <p:nvPr>
            <p:ph type="body" idx="1"/>
          </p:nvPr>
        </p:nvSpPr>
        <p:spPr>
          <a:xfrm>
            <a:off x="592930" y="785825"/>
            <a:ext cx="17478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procesamiento del observable por parte de un servicio propio</a:t>
            </a:r>
            <a:endParaRPr/>
          </a:p>
        </p:txBody>
      </p:sp>
      <p:sp>
        <p:nvSpPr>
          <p:cNvPr id="1291" name="Google Shape;1291;p160"/>
          <p:cNvSpPr txBox="1"/>
          <p:nvPr/>
        </p:nvSpPr>
        <p:spPr>
          <a:xfrm>
            <a:off x="2853050" y="785825"/>
            <a:ext cx="5625600" cy="3807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getLibros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Observable</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urlBase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extractTitles</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extractTitles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book</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book</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6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Enrutamiento: parámetros y subroutig</a:t>
            </a:r>
            <a:endParaRPr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Conclusión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307" name="Google Shape;1307;p16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308" name="Google Shape;1308;p16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309" name="Google Shape;1309;p16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310" name="Google Shape;1310;p16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316" name="Google Shape;1316;p16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1322" name="Google Shape;1322;p16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Extra: componentes Bootstrap</a:t>
            </a:r>
            <a:endParaRPr/>
          </a:p>
        </p:txBody>
      </p:sp>
      <p:sp>
        <p:nvSpPr>
          <p:cNvPr id="1328" name="Google Shape;1328;p166"/>
          <p:cNvSpPr txBox="1">
            <a:spLocks noGrp="1"/>
          </p:cNvSpPr>
          <p:nvPr>
            <p:ph type="body" idx="1"/>
          </p:nvPr>
        </p:nvSpPr>
        <p:spPr>
          <a:xfrm>
            <a:off x="246550" y="856425"/>
            <a:ext cx="4184400" cy="48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 npm install @ng-bootstrap/ng-bootstrap</a:t>
            </a:r>
            <a:endParaRPr sz="1800"/>
          </a:p>
        </p:txBody>
      </p:sp>
      <p:sp>
        <p:nvSpPr>
          <p:cNvPr id="1329" name="Google Shape;1329;p166"/>
          <p:cNvSpPr txBox="1"/>
          <p:nvPr/>
        </p:nvSpPr>
        <p:spPr>
          <a:xfrm>
            <a:off x="4430950" y="745575"/>
            <a:ext cx="3984300" cy="70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u="sng">
                <a:solidFill>
                  <a:schemeClr val="hlink"/>
                </a:solidFill>
                <a:hlinkClick r:id="rId3"/>
              </a:rPr>
              <a:t>https://ng-bootstrap.github.io/#/home</a:t>
            </a:r>
            <a:endParaRPr sz="1800"/>
          </a:p>
        </p:txBody>
      </p:sp>
      <p:sp>
        <p:nvSpPr>
          <p:cNvPr id="1330" name="Google Shape;1330;p166"/>
          <p:cNvSpPr txBox="1"/>
          <p:nvPr/>
        </p:nvSpPr>
        <p:spPr>
          <a:xfrm>
            <a:off x="1106650" y="1546900"/>
            <a:ext cx="7308600" cy="27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Para utilizarlo, se importa en el módulo principal, ejecutando el método forRoot():</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NgbModule.forRoot()</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Y se importa normalmente en otros módulos que tengan que utilizar los componentes</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Codigo</a:t>
            </a:r>
            <a:endParaRPr/>
          </a:p>
        </p:txBody>
      </p:sp>
      <p:sp>
        <p:nvSpPr>
          <p:cNvPr id="1336" name="Google Shape;1336;p167"/>
          <p:cNvSpPr txBox="1"/>
          <p:nvPr/>
        </p:nvSpPr>
        <p:spPr>
          <a:xfrm>
            <a:off x="906150" y="3054600"/>
            <a:ext cx="7662900" cy="1023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 el Módulo about, se añade un componente info, </a:t>
            </a:r>
            <a:br>
              <a:rPr lang="es" sz="1800">
                <a:solidFill>
                  <a:srgbClr val="FFFFFF"/>
                </a:solidFill>
                <a:latin typeface="Helvetica Neue Light"/>
                <a:ea typeface="Helvetica Neue Light"/>
                <a:cs typeface="Helvetica Neue Light"/>
                <a:sym typeface="Helvetica Neue Light"/>
              </a:rPr>
            </a:br>
            <a:r>
              <a:rPr lang="es" sz="1800">
                <a:solidFill>
                  <a:srgbClr val="FFFFFF"/>
                </a:solidFill>
                <a:latin typeface="Helvetica Neue Light"/>
                <a:ea typeface="Helvetica Neue Light"/>
                <a:cs typeface="Helvetica Neue Light"/>
                <a:sym typeface="Helvetica Neue Light"/>
              </a:rPr>
              <a:t>que utiliza a su vez el componente "acordeón" de ng-bootstrap</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98" name="Google Shape;198;p2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204" name="Google Shape;204;p2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trabajo</a:t>
            </a:r>
            <a:endParaRPr/>
          </a:p>
        </p:txBody>
      </p:sp>
      <p:pic>
        <p:nvPicPr>
          <p:cNvPr id="210" name="Google Shape;210;p26"/>
          <p:cNvPicPr preferRelativeResize="0"/>
          <p:nvPr/>
        </p:nvPicPr>
        <p:blipFill>
          <a:blip r:embed="rId3">
            <a:alphaModFix/>
          </a:blip>
          <a:stretch>
            <a:fillRect/>
          </a:stretch>
        </p:blipFill>
        <p:spPr>
          <a:xfrm>
            <a:off x="1578900" y="650150"/>
            <a:ext cx="6483374" cy="393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Node JS / nmp</a:t>
            </a:r>
            <a:endParaRPr/>
          </a:p>
        </p:txBody>
      </p:sp>
      <p:pic>
        <p:nvPicPr>
          <p:cNvPr id="216" name="Google Shape;216;p27"/>
          <p:cNvPicPr preferRelativeResize="0"/>
          <p:nvPr/>
        </p:nvPicPr>
        <p:blipFill>
          <a:blip r:embed="rId3">
            <a:alphaModFix/>
          </a:blip>
          <a:stretch>
            <a:fillRect/>
          </a:stretch>
        </p:blipFill>
        <p:spPr>
          <a:xfrm>
            <a:off x="400175" y="793350"/>
            <a:ext cx="4694649" cy="2967999"/>
          </a:xfrm>
          <a:prstGeom prst="rect">
            <a:avLst/>
          </a:prstGeom>
          <a:noFill/>
          <a:ln>
            <a:noFill/>
          </a:ln>
        </p:spPr>
      </p:pic>
      <p:pic>
        <p:nvPicPr>
          <p:cNvPr id="217" name="Google Shape;217;p27"/>
          <p:cNvPicPr preferRelativeResize="0"/>
          <p:nvPr/>
        </p:nvPicPr>
        <p:blipFill>
          <a:blip r:embed="rId4">
            <a:alphaModFix/>
          </a:blip>
          <a:stretch>
            <a:fillRect/>
          </a:stretch>
        </p:blipFill>
        <p:spPr>
          <a:xfrm>
            <a:off x="4587300" y="2100600"/>
            <a:ext cx="4321876" cy="24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1421325" y="2108975"/>
            <a:ext cx="3481800" cy="587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Alejandro Cerezo Lasne</a:t>
            </a:r>
            <a:endParaRPr sz="2400"/>
          </a:p>
        </p:txBody>
      </p:sp>
      <p:sp>
        <p:nvSpPr>
          <p:cNvPr id="76" name="Google Shape;76;p10"/>
          <p:cNvSpPr txBox="1"/>
          <p:nvPr/>
        </p:nvSpPr>
        <p:spPr>
          <a:xfrm>
            <a:off x="1695200" y="2778125"/>
            <a:ext cx="23928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a:solidFill>
                  <a:schemeClr val="hlink"/>
                </a:solidFill>
                <a:hlinkClick r:id="rId3"/>
              </a:rPr>
              <a:t>alce65@hotmail.es</a:t>
            </a:r>
            <a:endParaRPr sz="1800"/>
          </a:p>
          <a:p>
            <a:pPr marL="0" lvl="0" indent="0" algn="l" rtl="0">
              <a:spcBef>
                <a:spcPts val="0"/>
              </a:spcBef>
              <a:spcAft>
                <a:spcPts val="0"/>
              </a:spcAft>
              <a:buNone/>
            </a:pPr>
            <a:endParaRPr sz="1800"/>
          </a:p>
        </p:txBody>
      </p:sp>
      <p:pic>
        <p:nvPicPr>
          <p:cNvPr id="77" name="Google Shape;77;p10"/>
          <p:cNvPicPr preferRelativeResize="0"/>
          <p:nvPr/>
        </p:nvPicPr>
        <p:blipFill>
          <a:blip r:embed="rId4">
            <a:alphaModFix/>
          </a:blip>
          <a:stretch>
            <a:fillRect/>
          </a:stretch>
        </p:blipFill>
        <p:spPr>
          <a:xfrm>
            <a:off x="5771400" y="556012"/>
            <a:ext cx="2996625" cy="3693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Webpack</a:t>
            </a:r>
            <a:endParaRPr/>
          </a:p>
        </p:txBody>
      </p:sp>
      <p:pic>
        <p:nvPicPr>
          <p:cNvPr id="223" name="Google Shape;223;p28"/>
          <p:cNvPicPr preferRelativeResize="0"/>
          <p:nvPr/>
        </p:nvPicPr>
        <p:blipFill>
          <a:blip r:embed="rId3">
            <a:alphaModFix/>
          </a:blip>
          <a:stretch>
            <a:fillRect/>
          </a:stretch>
        </p:blipFill>
        <p:spPr>
          <a:xfrm>
            <a:off x="1613275" y="803650"/>
            <a:ext cx="6915700" cy="37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a:t>
            </a:r>
            <a:endParaRPr/>
          </a:p>
        </p:txBody>
      </p:sp>
      <p:sp>
        <p:nvSpPr>
          <p:cNvPr id="229" name="Google Shape;229;p29"/>
          <p:cNvSpPr txBox="1">
            <a:spLocks noGrp="1"/>
          </p:cNvSpPr>
          <p:nvPr>
            <p:ph type="body" idx="1"/>
          </p:nvPr>
        </p:nvSpPr>
        <p:spPr>
          <a:xfrm>
            <a:off x="4189375" y="836050"/>
            <a:ext cx="36867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i="1">
                <a:solidFill>
                  <a:srgbClr val="000000"/>
                </a:solidFill>
                <a:latin typeface="Arial"/>
                <a:ea typeface="Arial"/>
                <a:cs typeface="Arial"/>
                <a:sym typeface="Arial"/>
              </a:rPr>
              <a:t>Angular command line interface</a:t>
            </a:r>
            <a:endParaRPr sz="1400" i="1">
              <a:solidFill>
                <a:srgbClr val="000000"/>
              </a:solidFill>
              <a:latin typeface="Arial"/>
              <a:ea typeface="Arial"/>
              <a:cs typeface="Arial"/>
              <a:sym typeface="Arial"/>
            </a:endParaRPr>
          </a:p>
          <a:p>
            <a:pPr marL="0" lvl="0" indent="0" algn="l" rtl="0">
              <a:spcBef>
                <a:spcPts val="0"/>
              </a:spcBef>
              <a:spcAft>
                <a:spcPts val="0"/>
              </a:spcAft>
              <a:buNone/>
            </a:pPr>
            <a:r>
              <a:rPr lang="es" sz="1400" b="1">
                <a:solidFill>
                  <a:srgbClr val="000000"/>
                </a:solidFill>
                <a:latin typeface="Arial"/>
                <a:ea typeface="Arial"/>
                <a:cs typeface="Arial"/>
                <a:sym typeface="Arial"/>
              </a:rPr>
              <a:t>Herramienta oficial </a:t>
            </a:r>
            <a:r>
              <a:rPr lang="es" sz="1400">
                <a:solidFill>
                  <a:srgbClr val="000000"/>
                </a:solidFill>
                <a:latin typeface="Arial"/>
                <a:ea typeface="Arial"/>
                <a:cs typeface="Arial"/>
                <a:sym typeface="Arial"/>
              </a:rPr>
              <a:t>de gestión de proyectos</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27950" y="943306"/>
            <a:ext cx="3203575" cy="2216462"/>
          </a:xfrm>
          <a:prstGeom prst="rect">
            <a:avLst/>
          </a:prstGeom>
          <a:noFill/>
          <a:ln>
            <a:noFill/>
          </a:ln>
        </p:spPr>
      </p:pic>
      <p:sp>
        <p:nvSpPr>
          <p:cNvPr id="231" name="Google Shape;231;p29"/>
          <p:cNvSpPr txBox="1"/>
          <p:nvPr/>
        </p:nvSpPr>
        <p:spPr>
          <a:xfrm>
            <a:off x="4088750" y="1655400"/>
            <a:ext cx="4711500" cy="26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Ofrece comandos para todo el </a:t>
            </a:r>
            <a:r>
              <a:rPr lang="es" b="1">
                <a:solidFill>
                  <a:schemeClr val="dk1"/>
                </a:solidFill>
              </a:rPr>
              <a:t>ciclo de desarrollo</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Generación  (</a:t>
            </a:r>
            <a:r>
              <a:rPr lang="es" i="1">
                <a:solidFill>
                  <a:schemeClr val="dk1"/>
                </a:solidFill>
              </a:rPr>
              <a:t>bootstrapping</a:t>
            </a:r>
            <a:r>
              <a:rPr lang="es">
                <a:solidFill>
                  <a:schemeClr val="dk1"/>
                </a:solidFill>
              </a:rPr>
              <a:t>) del proyecto inicial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Herramientas de generación de código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Modo desarrollo con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compilado automático de </a:t>
            </a:r>
            <a:r>
              <a:rPr lang="es" i="1">
                <a:solidFill>
                  <a:schemeClr val="dk1"/>
                </a:solidFill>
              </a:rPr>
              <a:t>TypeScript</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arranque de un servidor Web</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y actualización del navegador</a:t>
            </a:r>
            <a:br>
              <a:rPr lang="es">
                <a:solidFill>
                  <a:schemeClr val="dk1"/>
                </a:solidFill>
              </a:rPr>
            </a:br>
            <a:r>
              <a:rPr lang="es">
                <a:solidFill>
                  <a:schemeClr val="dk1"/>
                </a:solidFill>
              </a:rPr>
              <a:t> (</a:t>
            </a:r>
            <a:r>
              <a:rPr lang="es" i="1">
                <a:solidFill>
                  <a:schemeClr val="dk1"/>
                </a:solidFill>
              </a:rPr>
              <a:t>Live</a:t>
            </a:r>
            <a:r>
              <a:rPr lang="es">
                <a:solidFill>
                  <a:schemeClr val="dk1"/>
                </a:solidFill>
              </a:rPr>
              <a:t> </a:t>
            </a:r>
            <a:r>
              <a:rPr lang="es" i="1">
                <a:solidFill>
                  <a:schemeClr val="dk1"/>
                </a:solidFill>
              </a:rPr>
              <a:t>Reloading</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i="1">
                <a:solidFill>
                  <a:schemeClr val="dk1"/>
                </a:solidFill>
              </a:rPr>
              <a:t>Testing</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Construcción del proyecto para distribución (</a:t>
            </a:r>
            <a:r>
              <a:rPr lang="es" i="1">
                <a:solidFill>
                  <a:schemeClr val="dk1"/>
                </a:solidFill>
              </a:rPr>
              <a:t>build</a:t>
            </a:r>
            <a:r>
              <a:rPr lang="es">
                <a:solidFill>
                  <a:schemeClr val="dk1"/>
                </a:solidFill>
              </a:rPr>
              <a:t>)</a:t>
            </a:r>
            <a:endParaRPr/>
          </a:p>
        </p:txBody>
      </p:sp>
      <p:sp>
        <p:nvSpPr>
          <p:cNvPr id="232" name="Google Shape;232;p29"/>
          <p:cNvSpPr txBox="1"/>
          <p:nvPr/>
        </p:nvSpPr>
        <p:spPr>
          <a:xfrm>
            <a:off x="1135688" y="3452925"/>
            <a:ext cx="2089500" cy="47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3"/>
              </a:rPr>
              <a:t>https://cli.angular.io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herramientas</a:t>
            </a:r>
            <a:endParaRPr/>
          </a:p>
        </p:txBody>
      </p:sp>
      <p:sp>
        <p:nvSpPr>
          <p:cNvPr id="238" name="Google Shape;238;p30"/>
          <p:cNvSpPr txBox="1">
            <a:spLocks noGrp="1"/>
          </p:cNvSpPr>
          <p:nvPr>
            <p:ph type="body" idx="1"/>
          </p:nvPr>
        </p:nvSpPr>
        <p:spPr>
          <a:xfrm>
            <a:off x="633125" y="2131975"/>
            <a:ext cx="1365900" cy="98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rgbClr val="000000"/>
                </a:solidFill>
                <a:latin typeface="Arial"/>
                <a:ea typeface="Arial"/>
                <a:cs typeface="Arial"/>
                <a:sym typeface="Arial"/>
              </a:rPr>
              <a:t>Herramientas de terceros</a:t>
            </a:r>
            <a:br>
              <a:rPr lang="es" sz="1400">
                <a:solidFill>
                  <a:srgbClr val="000000"/>
                </a:solidFill>
                <a:latin typeface="Arial"/>
                <a:ea typeface="Arial"/>
                <a:cs typeface="Arial"/>
                <a:sym typeface="Arial"/>
              </a:rPr>
            </a:br>
            <a:r>
              <a:rPr lang="es" sz="1400">
                <a:solidFill>
                  <a:srgbClr val="000000"/>
                </a:solidFill>
                <a:latin typeface="Arial"/>
                <a:ea typeface="Arial"/>
                <a:cs typeface="Arial"/>
                <a:sym typeface="Arial"/>
              </a:rPr>
              <a:t>que incluye y configura</a:t>
            </a:r>
            <a:r>
              <a:rPr lang="es" sz="1400" b="1">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2551750" y="828681"/>
            <a:ext cx="6010275"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instalación global (1)</a:t>
            </a:r>
            <a:endParaRPr/>
          </a:p>
        </p:txBody>
      </p:sp>
      <p:pic>
        <p:nvPicPr>
          <p:cNvPr id="245" name="Google Shape;245;p31"/>
          <p:cNvPicPr preferRelativeResize="0"/>
          <p:nvPr/>
        </p:nvPicPr>
        <p:blipFill>
          <a:blip r:embed="rId3">
            <a:alphaModFix/>
          </a:blip>
          <a:stretch>
            <a:fillRect/>
          </a:stretch>
        </p:blipFill>
        <p:spPr>
          <a:xfrm>
            <a:off x="610750" y="993456"/>
            <a:ext cx="7772400" cy="1895475"/>
          </a:xfrm>
          <a:prstGeom prst="rect">
            <a:avLst/>
          </a:prstGeom>
          <a:noFill/>
          <a:ln>
            <a:noFill/>
          </a:ln>
        </p:spPr>
      </p:pic>
      <p:sp>
        <p:nvSpPr>
          <p:cNvPr id="246" name="Google Shape;246;p31"/>
          <p:cNvSpPr txBox="1"/>
          <p:nvPr/>
        </p:nvSpPr>
        <p:spPr>
          <a:xfrm>
            <a:off x="1145225" y="3053950"/>
            <a:ext cx="3000000" cy="4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Destino de la instalación</a:t>
            </a:r>
            <a:endParaRPr/>
          </a:p>
        </p:txBody>
      </p:sp>
      <p:sp>
        <p:nvSpPr>
          <p:cNvPr id="247" name="Google Shape;247;p31"/>
          <p:cNvSpPr txBox="1"/>
          <p:nvPr/>
        </p:nvSpPr>
        <p:spPr>
          <a:xfrm>
            <a:off x="1145225" y="3799575"/>
            <a:ext cx="2350800" cy="42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4145225" y="2909875"/>
            <a:ext cx="4576580" cy="75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Angular-cli: instalación global (1)</a:t>
            </a:r>
            <a:endParaRPr/>
          </a:p>
          <a:p>
            <a:pPr marL="0" lvl="0" indent="0" algn="l" rtl="0">
              <a:spcBef>
                <a:spcPts val="0"/>
              </a:spcBef>
              <a:spcAft>
                <a:spcPts val="0"/>
              </a:spcAft>
              <a:buNone/>
            </a:pPr>
            <a:endParaRPr/>
          </a:p>
        </p:txBody>
      </p:sp>
      <p:sp>
        <p:nvSpPr>
          <p:cNvPr id="254" name="Google Shape;254;p32"/>
          <p:cNvSpPr txBox="1">
            <a:spLocks noGrp="1"/>
          </p:cNvSpPr>
          <p:nvPr>
            <p:ph type="body" idx="1"/>
          </p:nvPr>
        </p:nvSpPr>
        <p:spPr>
          <a:xfrm>
            <a:off x="733354" y="1087190"/>
            <a:ext cx="23505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1400">
                <a:solidFill>
                  <a:schemeClr val="dk1"/>
                </a:solidFill>
                <a:latin typeface="Arial"/>
                <a:ea typeface="Arial"/>
                <a:cs typeface="Arial"/>
                <a:sym typeface="Arial"/>
              </a:rPr>
              <a:t>Resultado de la instalación</a:t>
            </a:r>
            <a:endParaRPr/>
          </a:p>
        </p:txBody>
      </p:sp>
      <p:pic>
        <p:nvPicPr>
          <p:cNvPr id="255" name="Google Shape;255;p32"/>
          <p:cNvPicPr preferRelativeResize="0"/>
          <p:nvPr/>
        </p:nvPicPr>
        <p:blipFill>
          <a:blip r:embed="rId3">
            <a:alphaModFix/>
          </a:blip>
          <a:stretch>
            <a:fillRect/>
          </a:stretch>
        </p:blipFill>
        <p:spPr>
          <a:xfrm>
            <a:off x="3944875" y="992525"/>
            <a:ext cx="4691400" cy="3427300"/>
          </a:xfrm>
          <a:prstGeom prst="rect">
            <a:avLst/>
          </a:prstGeom>
          <a:noFill/>
          <a:ln>
            <a:noFill/>
          </a:ln>
        </p:spPr>
      </p:pic>
      <p:sp>
        <p:nvSpPr>
          <p:cNvPr id="256" name="Google Shape;256;p32"/>
          <p:cNvSpPr txBox="1"/>
          <p:nvPr/>
        </p:nvSpPr>
        <p:spPr>
          <a:xfrm>
            <a:off x="733350" y="2891200"/>
            <a:ext cx="2933400" cy="10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Angular 6 se equiparan los números de versión de Angular y Angular-cli, que ha pasado de la 1.7 a la 6</a:t>
            </a:r>
            <a:endParaRPr/>
          </a:p>
        </p:txBody>
      </p:sp>
      <p:sp>
        <p:nvSpPr>
          <p:cNvPr id="257" name="Google Shape;257;p32"/>
          <p:cNvSpPr txBox="1"/>
          <p:nvPr/>
        </p:nvSpPr>
        <p:spPr>
          <a:xfrm>
            <a:off x="1014625" y="186865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-v</a:t>
            </a:r>
            <a:endParaRPr b="1">
              <a:solidFill>
                <a:schemeClr val="lt1"/>
              </a:solidFill>
            </a:endParaRPr>
          </a:p>
        </p:txBody>
      </p:sp>
      <p:cxnSp>
        <p:nvCxnSpPr>
          <p:cNvPr id="258" name="Google Shape;258;p32"/>
          <p:cNvCxnSpPr>
            <a:stCxn id="257" idx="3"/>
          </p:cNvCxnSpPr>
          <p:nvPr/>
        </p:nvCxnSpPr>
        <p:spPr>
          <a:xfrm>
            <a:off x="1999225" y="2107600"/>
            <a:ext cx="1828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creación de un proyecto</a:t>
            </a:r>
            <a:endParaRPr/>
          </a:p>
        </p:txBody>
      </p:sp>
      <p:sp>
        <p:nvSpPr>
          <p:cNvPr id="264" name="Google Shape;264;p33"/>
          <p:cNvSpPr txBox="1">
            <a:spLocks noGrp="1"/>
          </p:cNvSpPr>
          <p:nvPr>
            <p:ph type="body" idx="1"/>
          </p:nvPr>
        </p:nvSpPr>
        <p:spPr>
          <a:xfrm>
            <a:off x="592925" y="785815"/>
            <a:ext cx="7836600" cy="457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la carpeta donde queremos que resida nuestro proyecto </a:t>
            </a:r>
            <a:endParaRPr/>
          </a:p>
        </p:txBody>
      </p:sp>
      <p:sp>
        <p:nvSpPr>
          <p:cNvPr id="265" name="Google Shape;265;p33"/>
          <p:cNvSpPr txBox="1"/>
          <p:nvPr/>
        </p:nvSpPr>
        <p:spPr>
          <a:xfrm>
            <a:off x="1014625" y="1367888"/>
            <a:ext cx="37572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new curso-kc -p kc  --routing</a:t>
            </a:r>
            <a:endParaRPr b="1">
              <a:solidFill>
                <a:schemeClr val="lt1"/>
              </a:solidFill>
            </a:endParaRPr>
          </a:p>
        </p:txBody>
      </p:sp>
      <p:sp>
        <p:nvSpPr>
          <p:cNvPr id="266" name="Google Shape;266;p33"/>
          <p:cNvSpPr txBox="1"/>
          <p:nvPr/>
        </p:nvSpPr>
        <p:spPr>
          <a:xfrm>
            <a:off x="1234825" y="1975775"/>
            <a:ext cx="9051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&lt;nombre proyecto&gt;</a:t>
            </a:r>
            <a:endParaRPr sz="1200"/>
          </a:p>
        </p:txBody>
      </p:sp>
      <p:sp>
        <p:nvSpPr>
          <p:cNvPr id="267" name="Google Shape;267;p33"/>
          <p:cNvSpPr txBox="1"/>
          <p:nvPr/>
        </p:nvSpPr>
        <p:spPr>
          <a:xfrm>
            <a:off x="2642975" y="2046375"/>
            <a:ext cx="7926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&lt;prefijo&gt;</a:t>
            </a:r>
            <a:endParaRPr sz="1200"/>
          </a:p>
        </p:txBody>
      </p:sp>
      <p:cxnSp>
        <p:nvCxnSpPr>
          <p:cNvPr id="268" name="Google Shape;268;p33"/>
          <p:cNvCxnSpPr>
            <a:stCxn id="266" idx="0"/>
          </p:cNvCxnSpPr>
          <p:nvPr/>
        </p:nvCxnSpPr>
        <p:spPr>
          <a:xfrm rot="10800000" flipH="1">
            <a:off x="1687375" y="1715975"/>
            <a:ext cx="452400" cy="2598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3007775" y="1735875"/>
            <a:ext cx="31500" cy="3105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3485925" y="2109313"/>
            <a:ext cx="17253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&lt;opción que activa el enrutamiento&gt;</a:t>
            </a:r>
            <a:endParaRPr sz="1200"/>
          </a:p>
        </p:txBody>
      </p:sp>
      <p:cxnSp>
        <p:nvCxnSpPr>
          <p:cNvPr id="271" name="Google Shape;271;p33"/>
          <p:cNvCxnSpPr>
            <a:stCxn id="270" idx="0"/>
          </p:cNvCxnSpPr>
          <p:nvPr/>
        </p:nvCxnSpPr>
        <p:spPr>
          <a:xfrm rot="10800000">
            <a:off x="3629475" y="1713313"/>
            <a:ext cx="719100" cy="396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833775" y="2660663"/>
            <a:ext cx="3867600" cy="10050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crea una carpeta en la que descarga casi 250MB. </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configura y organiza el conjunto de herramientas de una forma prefijada</a:t>
            </a:r>
            <a:endParaRPr>
              <a:solidFill>
                <a:schemeClr val="dk1"/>
              </a:solidFill>
            </a:endParaRPr>
          </a:p>
        </p:txBody>
      </p:sp>
      <p:pic>
        <p:nvPicPr>
          <p:cNvPr id="273" name="Google Shape;273;p33"/>
          <p:cNvPicPr preferRelativeResize="0"/>
          <p:nvPr/>
        </p:nvPicPr>
        <p:blipFill>
          <a:blip r:embed="rId3">
            <a:alphaModFix/>
          </a:blip>
          <a:stretch>
            <a:fillRect/>
          </a:stretch>
        </p:blipFill>
        <p:spPr>
          <a:xfrm>
            <a:off x="5633725" y="1439565"/>
            <a:ext cx="2795800" cy="2656782"/>
          </a:xfrm>
          <a:prstGeom prst="rect">
            <a:avLst/>
          </a:prstGeom>
          <a:noFill/>
          <a:ln>
            <a:noFill/>
          </a:ln>
        </p:spPr>
      </p:pic>
      <p:pic>
        <p:nvPicPr>
          <p:cNvPr id="274" name="Google Shape;274;p33"/>
          <p:cNvPicPr preferRelativeResize="0"/>
          <p:nvPr/>
        </p:nvPicPr>
        <p:blipFill>
          <a:blip r:embed="rId4">
            <a:alphaModFix/>
          </a:blip>
          <a:stretch>
            <a:fillRect/>
          </a:stretch>
        </p:blipFill>
        <p:spPr>
          <a:xfrm>
            <a:off x="1316850" y="3822175"/>
            <a:ext cx="3757200" cy="6890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configuración git/github</a:t>
            </a:r>
            <a:endParaRPr/>
          </a:p>
        </p:txBody>
      </p:sp>
      <p:sp>
        <p:nvSpPr>
          <p:cNvPr id="280" name="Google Shape;280;p34"/>
          <p:cNvSpPr txBox="1">
            <a:spLocks noGrp="1"/>
          </p:cNvSpPr>
          <p:nvPr>
            <p:ph type="body" idx="1"/>
          </p:nvPr>
        </p:nvSpPr>
        <p:spPr>
          <a:xfrm>
            <a:off x="874199" y="795875"/>
            <a:ext cx="6248400" cy="11007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t>Se crea en github un repositorio vacio</a:t>
            </a:r>
            <a:endParaRPr/>
          </a:p>
          <a:p>
            <a:pPr marL="0" lvl="0" indent="0" algn="l" rtl="0">
              <a:lnSpc>
                <a:spcPct val="115000"/>
              </a:lnSpc>
              <a:spcBef>
                <a:spcPts val="0"/>
              </a:spcBef>
              <a:spcAft>
                <a:spcPts val="0"/>
              </a:spcAft>
              <a:buClr>
                <a:schemeClr val="dk1"/>
              </a:buClr>
              <a:buSzPts val="1100"/>
              <a:buFont typeface="Arial"/>
              <a:buNone/>
            </a:pPr>
            <a:r>
              <a:rPr lang="es"/>
              <a:t>Se asocia con el repositorio local de git creado automáticamente por Angular Cli </a:t>
            </a:r>
            <a:endParaRPr/>
          </a:p>
          <a:p>
            <a:pPr marL="0" lvl="0" indent="0" algn="l" rtl="0">
              <a:spcBef>
                <a:spcPts val="0"/>
              </a:spcBef>
              <a:spcAft>
                <a:spcPts val="0"/>
              </a:spcAft>
              <a:buNone/>
            </a:pPr>
            <a:endParaRPr/>
          </a:p>
        </p:txBody>
      </p:sp>
      <p:pic>
        <p:nvPicPr>
          <p:cNvPr id="281" name="Google Shape;281;p34"/>
          <p:cNvPicPr preferRelativeResize="0"/>
          <p:nvPr/>
        </p:nvPicPr>
        <p:blipFill>
          <a:blip r:embed="rId3">
            <a:alphaModFix/>
          </a:blip>
          <a:stretch>
            <a:fillRect/>
          </a:stretch>
        </p:blipFill>
        <p:spPr>
          <a:xfrm>
            <a:off x="246625" y="2200510"/>
            <a:ext cx="4997326" cy="1774764"/>
          </a:xfrm>
          <a:prstGeom prst="rect">
            <a:avLst/>
          </a:prstGeom>
          <a:noFill/>
          <a:ln>
            <a:noFill/>
          </a:ln>
        </p:spPr>
      </p:pic>
      <p:sp>
        <p:nvSpPr>
          <p:cNvPr id="282" name="Google Shape;282;p34"/>
          <p:cNvSpPr txBox="1"/>
          <p:nvPr/>
        </p:nvSpPr>
        <p:spPr>
          <a:xfrm>
            <a:off x="5243950" y="2590825"/>
            <a:ext cx="3516000" cy="1100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b="1">
                <a:solidFill>
                  <a:schemeClr val="lt1"/>
                </a:solidFill>
              </a:rPr>
              <a:t>cd curso-kc</a:t>
            </a:r>
            <a:endParaRPr b="1">
              <a:solidFill>
                <a:schemeClr val="lt1"/>
              </a:solidFill>
            </a:endParaRPr>
          </a:p>
          <a:p>
            <a:pPr marL="0" lvl="0" indent="0" algn="l" rtl="0">
              <a:spcBef>
                <a:spcPts val="0"/>
              </a:spcBef>
              <a:spcAft>
                <a:spcPts val="0"/>
              </a:spcAft>
              <a:buNone/>
            </a:pPr>
            <a:r>
              <a:rPr lang="es" b="1">
                <a:solidFill>
                  <a:schemeClr val="lt1"/>
                </a:solidFill>
              </a:rPr>
              <a:t>git remote add origin https://github.com/alce65/curso-kc.git</a:t>
            </a:r>
            <a:br>
              <a:rPr lang="es" b="1">
                <a:solidFill>
                  <a:schemeClr val="lt1"/>
                </a:solidFill>
              </a:rPr>
            </a:br>
            <a:r>
              <a:rPr lang="es" b="1">
                <a:solidFill>
                  <a:schemeClr val="lt1"/>
                </a:solidFill>
              </a:rPr>
              <a:t>git push -u origin master</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(1)</a:t>
            </a:r>
            <a:endParaRPr/>
          </a:p>
        </p:txBody>
      </p:sp>
      <p:sp>
        <p:nvSpPr>
          <p:cNvPr id="288" name="Google Shape;288;p35"/>
          <p:cNvSpPr txBox="1">
            <a:spLocks noGrp="1"/>
          </p:cNvSpPr>
          <p:nvPr>
            <p:ph type="body" idx="1"/>
          </p:nvPr>
        </p:nvSpPr>
        <p:spPr>
          <a:xfrm>
            <a:off x="633100" y="996800"/>
            <a:ext cx="6369000" cy="837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accede a la carpeta donde se ha creado el proyecto, para ejecutarlo en modo de desarrollo</a:t>
            </a:r>
            <a:endParaRPr/>
          </a:p>
        </p:txBody>
      </p:sp>
      <p:sp>
        <p:nvSpPr>
          <p:cNvPr id="289" name="Google Shape;289;p35"/>
          <p:cNvSpPr txBox="1"/>
          <p:nvPr/>
        </p:nvSpPr>
        <p:spPr>
          <a:xfrm>
            <a:off x="924250" y="2183000"/>
            <a:ext cx="15153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cd curso-kc</a:t>
            </a:r>
            <a:endParaRPr b="1">
              <a:solidFill>
                <a:schemeClr val="lt1"/>
              </a:solidFill>
            </a:endParaRPr>
          </a:p>
        </p:txBody>
      </p:sp>
      <p:sp>
        <p:nvSpPr>
          <p:cNvPr id="290" name="Google Shape;290;p35"/>
          <p:cNvSpPr txBox="1"/>
          <p:nvPr/>
        </p:nvSpPr>
        <p:spPr>
          <a:xfrm>
            <a:off x="984525" y="3009675"/>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sp>
        <p:nvSpPr>
          <p:cNvPr id="291" name="Google Shape;291;p35"/>
          <p:cNvSpPr txBox="1"/>
          <p:nvPr/>
        </p:nvSpPr>
        <p:spPr>
          <a:xfrm>
            <a:off x="2704075" y="2535375"/>
            <a:ext cx="5292600" cy="14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desde el directorio del proyecto,  recién creado se levanta un servidor </a:t>
            </a:r>
            <a:r>
              <a:rPr lang="es" i="1"/>
              <a:t>Node </a:t>
            </a:r>
            <a:r>
              <a:rPr lang="es"/>
              <a:t>que mostrará la  aplicación en localhost:4200</a:t>
            </a:r>
            <a:endParaRPr/>
          </a:p>
          <a:p>
            <a:pPr marL="0" lvl="0" indent="0" algn="l" rtl="0">
              <a:spcBef>
                <a:spcPts val="0"/>
              </a:spcBef>
              <a:spcAft>
                <a:spcPts val="0"/>
              </a:spcAft>
              <a:buNone/>
            </a:pPr>
            <a:r>
              <a:rPr lang="es" sz="1100"/>
              <a:t> </a:t>
            </a:r>
            <a:endParaRPr sz="1100"/>
          </a:p>
          <a:p>
            <a:pPr marL="457200" lvl="0" indent="-298450" algn="l" rtl="0">
              <a:lnSpc>
                <a:spcPct val="115000"/>
              </a:lnSpc>
              <a:spcBef>
                <a:spcPts val="0"/>
              </a:spcBef>
              <a:spcAft>
                <a:spcPts val="0"/>
              </a:spcAft>
              <a:buSzPts val="1100"/>
              <a:buChar char="●"/>
            </a:pPr>
            <a:r>
              <a:rPr lang="es" i="1"/>
              <a:t>transpilará Typescript</a:t>
            </a:r>
            <a:endParaRPr i="1"/>
          </a:p>
          <a:p>
            <a:pPr marL="457200" lvl="0" indent="-298450" algn="l" rtl="0">
              <a:lnSpc>
                <a:spcPct val="115000"/>
              </a:lnSpc>
              <a:spcBef>
                <a:spcPts val="0"/>
              </a:spcBef>
              <a:spcAft>
                <a:spcPts val="0"/>
              </a:spcAft>
              <a:buSzPts val="1100"/>
              <a:buChar char="●"/>
            </a:pPr>
            <a:r>
              <a:rPr lang="es"/>
              <a:t>recargará automáticamente al guardar un fichero fuente</a:t>
            </a:r>
            <a:endParaRPr/>
          </a:p>
        </p:txBody>
      </p:sp>
      <p:cxnSp>
        <p:nvCxnSpPr>
          <p:cNvPr id="292" name="Google Shape;292;p35"/>
          <p:cNvCxnSpPr>
            <a:stCxn id="290" idx="3"/>
            <a:endCxn id="291" idx="1"/>
          </p:cNvCxnSpPr>
          <p:nvPr/>
        </p:nvCxnSpPr>
        <p:spPr>
          <a:xfrm>
            <a:off x="1969125" y="3248625"/>
            <a:ext cx="735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(2)</a:t>
            </a:r>
            <a:endParaRPr/>
          </a:p>
        </p:txBody>
      </p:sp>
      <p:sp>
        <p:nvSpPr>
          <p:cNvPr id="298" name="Google Shape;298;p36"/>
          <p:cNvSpPr txBox="1"/>
          <p:nvPr/>
        </p:nvSpPr>
        <p:spPr>
          <a:xfrm>
            <a:off x="703250" y="100050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pic>
        <p:nvPicPr>
          <p:cNvPr id="299" name="Google Shape;299;p36"/>
          <p:cNvPicPr preferRelativeResize="0"/>
          <p:nvPr/>
        </p:nvPicPr>
        <p:blipFill>
          <a:blip r:embed="rId3">
            <a:alphaModFix/>
          </a:blip>
          <a:stretch>
            <a:fillRect/>
          </a:stretch>
        </p:blipFill>
        <p:spPr>
          <a:xfrm>
            <a:off x="3696876" y="1141787"/>
            <a:ext cx="5182250" cy="3362225"/>
          </a:xfrm>
          <a:prstGeom prst="rect">
            <a:avLst/>
          </a:prstGeom>
          <a:noFill/>
          <a:ln>
            <a:noFill/>
          </a:ln>
        </p:spPr>
      </p:pic>
      <p:pic>
        <p:nvPicPr>
          <p:cNvPr id="300" name="Google Shape;300;p36"/>
          <p:cNvPicPr preferRelativeResize="0"/>
          <p:nvPr/>
        </p:nvPicPr>
        <p:blipFill>
          <a:blip r:embed="rId4">
            <a:alphaModFix/>
          </a:blip>
          <a:stretch>
            <a:fillRect/>
          </a:stretch>
        </p:blipFill>
        <p:spPr>
          <a:xfrm>
            <a:off x="789625" y="1660925"/>
            <a:ext cx="4322600" cy="1471400"/>
          </a:xfrm>
          <a:prstGeom prst="rect">
            <a:avLst/>
          </a:prstGeom>
          <a:noFill/>
          <a:ln>
            <a:noFill/>
          </a:ln>
        </p:spPr>
      </p:pic>
      <p:cxnSp>
        <p:nvCxnSpPr>
          <p:cNvPr id="301" name="Google Shape;301;p36"/>
          <p:cNvCxnSpPr>
            <a:stCxn id="298" idx="3"/>
            <a:endCxn id="300" idx="0"/>
          </p:cNvCxnSpPr>
          <p:nvPr/>
        </p:nvCxnSpPr>
        <p:spPr>
          <a:xfrm>
            <a:off x="1687850" y="1239450"/>
            <a:ext cx="1263000" cy="4215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(1)</a:t>
            </a:r>
            <a:endParaRPr/>
          </a:p>
        </p:txBody>
      </p:sp>
      <p:pic>
        <p:nvPicPr>
          <p:cNvPr id="307" name="Google Shape;307;p37"/>
          <p:cNvPicPr preferRelativeResize="0"/>
          <p:nvPr/>
        </p:nvPicPr>
        <p:blipFill>
          <a:blip r:embed="rId3">
            <a:alphaModFix/>
          </a:blip>
          <a:stretch>
            <a:fillRect/>
          </a:stretch>
        </p:blipFill>
        <p:spPr>
          <a:xfrm>
            <a:off x="875725" y="1066431"/>
            <a:ext cx="1952625" cy="2628900"/>
          </a:xfrm>
          <a:prstGeom prst="rect">
            <a:avLst/>
          </a:prstGeom>
          <a:noFill/>
          <a:ln>
            <a:noFill/>
          </a:ln>
        </p:spPr>
      </p:pic>
      <p:sp>
        <p:nvSpPr>
          <p:cNvPr id="308" name="Google Shape;308;p37"/>
          <p:cNvSpPr txBox="1"/>
          <p:nvPr/>
        </p:nvSpPr>
        <p:spPr>
          <a:xfrm>
            <a:off x="3174525" y="1066425"/>
            <a:ext cx="24612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Testing end to end (</a:t>
            </a:r>
            <a:r>
              <a:rPr lang="es">
                <a:solidFill>
                  <a:schemeClr val="dk1"/>
                </a:solidFill>
              </a:rPr>
              <a:t>E2e</a:t>
            </a:r>
            <a:r>
              <a:rPr lang="es"/>
              <a:t>)</a:t>
            </a:r>
            <a:endParaRPr/>
          </a:p>
        </p:txBody>
      </p:sp>
      <p:sp>
        <p:nvSpPr>
          <p:cNvPr id="309" name="Google Shape;309;p37"/>
          <p:cNvSpPr txBox="1"/>
          <p:nvPr/>
        </p:nvSpPr>
        <p:spPr>
          <a:xfrm>
            <a:off x="3174525" y="1505600"/>
            <a:ext cx="33015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Librerías y herramientas descargadas</a:t>
            </a:r>
            <a:endParaRPr/>
          </a:p>
        </p:txBody>
      </p:sp>
      <p:sp>
        <p:nvSpPr>
          <p:cNvPr id="310" name="Google Shape;310;p37"/>
          <p:cNvSpPr txBox="1"/>
          <p:nvPr/>
        </p:nvSpPr>
        <p:spPr>
          <a:xfrm>
            <a:off x="3174525" y="200177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Fuentes de la aplicación</a:t>
            </a:r>
            <a:endParaRPr/>
          </a:p>
        </p:txBody>
      </p:sp>
      <p:sp>
        <p:nvSpPr>
          <p:cNvPr id="311" name="Google Shape;311;p37"/>
          <p:cNvSpPr txBox="1"/>
          <p:nvPr/>
        </p:nvSpPr>
        <p:spPr>
          <a:xfrm>
            <a:off x="3174525" y="2440950"/>
            <a:ext cx="2350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Angular</a:t>
            </a:r>
            <a:endParaRPr/>
          </a:p>
        </p:txBody>
      </p:sp>
      <p:sp>
        <p:nvSpPr>
          <p:cNvPr id="312" name="Google Shape;312;p37"/>
          <p:cNvSpPr txBox="1"/>
          <p:nvPr/>
        </p:nvSpPr>
        <p:spPr>
          <a:xfrm>
            <a:off x="3174525" y="28801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npm</a:t>
            </a:r>
            <a:endParaRPr/>
          </a:p>
        </p:txBody>
      </p:sp>
      <p:sp>
        <p:nvSpPr>
          <p:cNvPr id="313" name="Google Shape;313;p37"/>
          <p:cNvSpPr txBox="1"/>
          <p:nvPr/>
        </p:nvSpPr>
        <p:spPr>
          <a:xfrm>
            <a:off x="3174525" y="3319300"/>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14" name="Google Shape;314;p37"/>
          <p:cNvCxnSpPr>
            <a:stCxn id="308" idx="1"/>
          </p:cNvCxnSpPr>
          <p:nvPr/>
        </p:nvCxnSpPr>
        <p:spPr>
          <a:xfrm flipH="1">
            <a:off x="1597425" y="1236225"/>
            <a:ext cx="1577100" cy="2211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7"/>
          <p:cNvCxnSpPr>
            <a:stCxn id="309" idx="1"/>
          </p:cNvCxnSpPr>
          <p:nvPr/>
        </p:nvCxnSpPr>
        <p:spPr>
          <a:xfrm rot="10800000">
            <a:off x="2089425" y="1678400"/>
            <a:ext cx="1085100" cy="25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7"/>
          <p:cNvCxnSpPr/>
          <p:nvPr/>
        </p:nvCxnSpPr>
        <p:spPr>
          <a:xfrm rot="10800000">
            <a:off x="1557225" y="1919575"/>
            <a:ext cx="1617300" cy="2520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7"/>
          <p:cNvCxnSpPr>
            <a:stCxn id="311" idx="1"/>
          </p:cNvCxnSpPr>
          <p:nvPr/>
        </p:nvCxnSpPr>
        <p:spPr>
          <a:xfrm rot="10800000">
            <a:off x="1969125" y="2491950"/>
            <a:ext cx="1205400" cy="118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7"/>
          <p:cNvCxnSpPr>
            <a:stCxn id="312" idx="1"/>
          </p:cNvCxnSpPr>
          <p:nvPr/>
        </p:nvCxnSpPr>
        <p:spPr>
          <a:xfrm rot="10800000">
            <a:off x="2009325" y="2713025"/>
            <a:ext cx="1165200" cy="3369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7"/>
          <p:cNvCxnSpPr>
            <a:stCxn id="313" idx="1"/>
          </p:cNvCxnSpPr>
          <p:nvPr/>
        </p:nvCxnSpPr>
        <p:spPr>
          <a:xfrm rot="10800000">
            <a:off x="1989225" y="3366100"/>
            <a:ext cx="1185300" cy="1230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7"/>
          <p:cNvSpPr txBox="1"/>
          <p:nvPr/>
        </p:nvSpPr>
        <p:spPr>
          <a:xfrm>
            <a:off x="6350625" y="2412450"/>
            <a:ext cx="2119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antes .angular-cli.json</a:t>
            </a:r>
            <a:endParaRPr/>
          </a:p>
        </p:txBody>
      </p:sp>
      <p:cxnSp>
        <p:nvCxnSpPr>
          <p:cNvPr id="321" name="Google Shape;321;p37"/>
          <p:cNvCxnSpPr>
            <a:stCxn id="311" idx="3"/>
            <a:endCxn id="320" idx="1"/>
          </p:cNvCxnSpPr>
          <p:nvPr/>
        </p:nvCxnSpPr>
        <p:spPr>
          <a:xfrm>
            <a:off x="5525325" y="2610750"/>
            <a:ext cx="825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t>Angular 6</a:t>
            </a:r>
            <a:endParaRPr/>
          </a:p>
        </p:txBody>
      </p:sp>
      <p:sp>
        <p:nvSpPr>
          <p:cNvPr id="83" name="Google Shape;83;p11"/>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AutoNum type="arabicPeriod"/>
            </a:pPr>
            <a:r>
              <a:rPr lang="es"/>
              <a:t>Introducción a Angular. Tecnologías</a:t>
            </a:r>
            <a:endParaRPr/>
          </a:p>
          <a:p>
            <a:pPr marL="457200" lvl="0" indent="-355600" algn="l" rtl="0">
              <a:spcBef>
                <a:spcPts val="0"/>
              </a:spcBef>
              <a:spcAft>
                <a:spcPts val="0"/>
              </a:spcAft>
              <a:buSzPts val="2000"/>
              <a:buAutoNum type="arabicPeriod"/>
            </a:pPr>
            <a:r>
              <a:rPr lang="es"/>
              <a:t>Arquitectura de una SPA en Angular</a:t>
            </a:r>
            <a:endParaRPr/>
          </a:p>
          <a:p>
            <a:pPr marL="457200" lvl="0" indent="-355600" algn="l" rtl="0">
              <a:spcBef>
                <a:spcPts val="0"/>
              </a:spcBef>
              <a:spcAft>
                <a:spcPts val="0"/>
              </a:spcAft>
              <a:buSzPts val="2000"/>
              <a:buAutoNum type="arabicPeriod"/>
            </a:pPr>
            <a:r>
              <a:rPr lang="es"/>
              <a:t>Componentes</a:t>
            </a:r>
            <a:endParaRPr/>
          </a:p>
          <a:p>
            <a:pPr marL="457200" lvl="0" indent="-355600" algn="l" rtl="0">
              <a:spcBef>
                <a:spcPts val="0"/>
              </a:spcBef>
              <a:spcAft>
                <a:spcPts val="0"/>
              </a:spcAft>
              <a:buSzPts val="2000"/>
              <a:buAutoNum type="arabicPeriod"/>
            </a:pPr>
            <a:r>
              <a:rPr lang="es"/>
              <a:t>Integración de los componentes: servicios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8"/>
          <p:cNvPicPr preferRelativeResize="0"/>
          <p:nvPr/>
        </p:nvPicPr>
        <p:blipFill>
          <a:blip r:embed="rId3">
            <a:alphaModFix/>
          </a:blip>
          <a:stretch>
            <a:fillRect/>
          </a:stretch>
        </p:blipFill>
        <p:spPr>
          <a:xfrm>
            <a:off x="578650" y="1093187"/>
            <a:ext cx="2461200" cy="3098565"/>
          </a:xfrm>
          <a:prstGeom prst="rect">
            <a:avLst/>
          </a:prstGeom>
          <a:noFill/>
          <a:ln>
            <a:noFill/>
          </a:ln>
        </p:spPr>
      </p:pic>
      <p:sp>
        <p:nvSpPr>
          <p:cNvPr id="327" name="Google Shape;327;p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(2): src</a:t>
            </a:r>
            <a:endParaRPr/>
          </a:p>
        </p:txBody>
      </p:sp>
      <p:sp>
        <p:nvSpPr>
          <p:cNvPr id="328" name="Google Shape;328;p38"/>
          <p:cNvSpPr txBox="1"/>
          <p:nvPr/>
        </p:nvSpPr>
        <p:spPr>
          <a:xfrm>
            <a:off x="3348175" y="951738"/>
            <a:ext cx="49425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Carpetas de la app, los ficheros estáticos y los entornos</a:t>
            </a:r>
            <a:endParaRPr/>
          </a:p>
        </p:txBody>
      </p:sp>
      <p:sp>
        <p:nvSpPr>
          <p:cNvPr id="329" name="Google Shape;329;p38"/>
          <p:cNvSpPr txBox="1"/>
          <p:nvPr/>
        </p:nvSpPr>
        <p:spPr>
          <a:xfrm>
            <a:off x="3348175" y="1395288"/>
            <a:ext cx="19689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Icono inicial (favicon)</a:t>
            </a:r>
            <a:endParaRPr/>
          </a:p>
        </p:txBody>
      </p:sp>
      <p:sp>
        <p:nvSpPr>
          <p:cNvPr id="330" name="Google Shape;330;p38"/>
          <p:cNvSpPr txBox="1"/>
          <p:nvPr/>
        </p:nvSpPr>
        <p:spPr>
          <a:xfrm>
            <a:off x="3348175" y="18958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Html inicial</a:t>
            </a:r>
            <a:endParaRPr b="1">
              <a:solidFill>
                <a:srgbClr val="990000"/>
              </a:solidFill>
            </a:endParaRPr>
          </a:p>
        </p:txBody>
      </p:sp>
      <p:sp>
        <p:nvSpPr>
          <p:cNvPr id="331" name="Google Shape;331;p38"/>
          <p:cNvSpPr txBox="1"/>
          <p:nvPr/>
        </p:nvSpPr>
        <p:spPr>
          <a:xfrm>
            <a:off x="3348175" y="2548863"/>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Script inicial</a:t>
            </a:r>
            <a:endParaRPr b="1">
              <a:solidFill>
                <a:srgbClr val="990000"/>
              </a:solidFill>
            </a:endParaRPr>
          </a:p>
        </p:txBody>
      </p:sp>
      <p:sp>
        <p:nvSpPr>
          <p:cNvPr id="332" name="Google Shape;332;p38"/>
          <p:cNvSpPr txBox="1"/>
          <p:nvPr/>
        </p:nvSpPr>
        <p:spPr>
          <a:xfrm>
            <a:off x="3348175" y="2988038"/>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CSS inicial</a:t>
            </a:r>
            <a:endParaRPr/>
          </a:p>
        </p:txBody>
      </p:sp>
      <p:sp>
        <p:nvSpPr>
          <p:cNvPr id="333" name="Google Shape;333;p38"/>
          <p:cNvSpPr txBox="1"/>
          <p:nvPr/>
        </p:nvSpPr>
        <p:spPr>
          <a:xfrm>
            <a:off x="3348175" y="3693063"/>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34" name="Google Shape;334;p38"/>
          <p:cNvCxnSpPr>
            <a:stCxn id="328" idx="1"/>
          </p:cNvCxnSpPr>
          <p:nvPr/>
        </p:nvCxnSpPr>
        <p:spPr>
          <a:xfrm flipH="1">
            <a:off x="1389175" y="1121538"/>
            <a:ext cx="1959000" cy="2904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38"/>
          <p:cNvCxnSpPr>
            <a:stCxn id="329" idx="1"/>
          </p:cNvCxnSpPr>
          <p:nvPr/>
        </p:nvCxnSpPr>
        <p:spPr>
          <a:xfrm flipH="1">
            <a:off x="1600075" y="1593588"/>
            <a:ext cx="1748100" cy="4914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38"/>
          <p:cNvCxnSpPr>
            <a:stCxn id="330" idx="1"/>
          </p:cNvCxnSpPr>
          <p:nvPr/>
        </p:nvCxnSpPr>
        <p:spPr>
          <a:xfrm flipH="1">
            <a:off x="1670575" y="2065625"/>
            <a:ext cx="1677600" cy="2304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38"/>
          <p:cNvCxnSpPr>
            <a:stCxn id="331" idx="1"/>
          </p:cNvCxnSpPr>
          <p:nvPr/>
        </p:nvCxnSpPr>
        <p:spPr>
          <a:xfrm flipH="1">
            <a:off x="1519675" y="2718663"/>
            <a:ext cx="1828500" cy="93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p38"/>
          <p:cNvCxnSpPr>
            <a:stCxn id="332" idx="1"/>
          </p:cNvCxnSpPr>
          <p:nvPr/>
        </p:nvCxnSpPr>
        <p:spPr>
          <a:xfrm rot="10800000">
            <a:off x="1600075" y="3139838"/>
            <a:ext cx="1748100" cy="180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38"/>
          <p:cNvCxnSpPr>
            <a:stCxn id="333" idx="1"/>
          </p:cNvCxnSpPr>
          <p:nvPr/>
        </p:nvCxnSpPr>
        <p:spPr>
          <a:xfrm rot="10800000">
            <a:off x="1978975" y="3624663"/>
            <a:ext cx="1369200" cy="2382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38"/>
          <p:cNvSpPr txBox="1"/>
          <p:nvPr/>
        </p:nvSpPr>
        <p:spPr>
          <a:xfrm>
            <a:off x="5770825" y="2160988"/>
            <a:ext cx="2350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Configuración de los test</a:t>
            </a:r>
            <a:endParaRPr/>
          </a:p>
        </p:txBody>
      </p:sp>
      <p:cxnSp>
        <p:nvCxnSpPr>
          <p:cNvPr id="341" name="Google Shape;341;p38"/>
          <p:cNvCxnSpPr/>
          <p:nvPr/>
        </p:nvCxnSpPr>
        <p:spPr>
          <a:xfrm flipH="1">
            <a:off x="1801150" y="2376288"/>
            <a:ext cx="3907800" cy="160800"/>
          </a:xfrm>
          <a:prstGeom prst="straightConnector1">
            <a:avLst/>
          </a:prstGeom>
          <a:noFill/>
          <a:ln w="9525" cap="flat" cmpd="sng">
            <a:solidFill>
              <a:schemeClr val="dk2"/>
            </a:solidFill>
            <a:prstDash val="solid"/>
            <a:round/>
            <a:headEnd type="none" w="med" len="med"/>
            <a:tailEnd type="triangle" w="med" len="med"/>
          </a:ln>
        </p:spPr>
      </p:cxnSp>
      <p:cxnSp>
        <p:nvCxnSpPr>
          <p:cNvPr id="342" name="Google Shape;342;p38"/>
          <p:cNvCxnSpPr>
            <a:stCxn id="340" idx="2"/>
          </p:cNvCxnSpPr>
          <p:nvPr/>
        </p:nvCxnSpPr>
        <p:spPr>
          <a:xfrm rot="5400000">
            <a:off x="3786175" y="210838"/>
            <a:ext cx="813300" cy="5506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1136900" y="1159275"/>
            <a:ext cx="2415665" cy="1749275"/>
          </a:xfrm>
          <a:prstGeom prst="rect">
            <a:avLst/>
          </a:prstGeom>
          <a:noFill/>
          <a:ln>
            <a:noFill/>
          </a:ln>
        </p:spPr>
      </p:pic>
      <p:sp>
        <p:nvSpPr>
          <p:cNvPr id="348" name="Google Shape;348;p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(3): app</a:t>
            </a:r>
            <a:endParaRPr/>
          </a:p>
        </p:txBody>
      </p:sp>
      <p:sp>
        <p:nvSpPr>
          <p:cNvPr id="349" name="Google Shape;349;p39"/>
          <p:cNvSpPr txBox="1"/>
          <p:nvPr/>
        </p:nvSpPr>
        <p:spPr>
          <a:xfrm>
            <a:off x="4101625" y="1404275"/>
            <a:ext cx="1765200" cy="7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Elementos del componente principal</a:t>
            </a:r>
            <a:endParaRPr/>
          </a:p>
        </p:txBody>
      </p:sp>
      <p:sp>
        <p:nvSpPr>
          <p:cNvPr id="350" name="Google Shape;350;p39"/>
          <p:cNvSpPr txBox="1"/>
          <p:nvPr/>
        </p:nvSpPr>
        <p:spPr>
          <a:xfrm>
            <a:off x="4582050" y="2422025"/>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principal</a:t>
            </a:r>
            <a:endParaRPr/>
          </a:p>
        </p:txBody>
      </p:sp>
      <p:sp>
        <p:nvSpPr>
          <p:cNvPr id="351" name="Google Shape;351;p39"/>
          <p:cNvSpPr txBox="1"/>
          <p:nvPr/>
        </p:nvSpPr>
        <p:spPr>
          <a:xfrm>
            <a:off x="4454575" y="2851100"/>
            <a:ext cx="3049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de enrutamiento principal</a:t>
            </a:r>
            <a:endParaRPr/>
          </a:p>
        </p:txBody>
      </p:sp>
      <p:cxnSp>
        <p:nvCxnSpPr>
          <p:cNvPr id="352" name="Google Shape;352;p39"/>
          <p:cNvCxnSpPr>
            <a:stCxn id="349" idx="1"/>
          </p:cNvCxnSpPr>
          <p:nvPr/>
        </p:nvCxnSpPr>
        <p:spPr>
          <a:xfrm rot="10800000">
            <a:off x="2973625" y="1364225"/>
            <a:ext cx="1128000" cy="3915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39"/>
          <p:cNvCxnSpPr>
            <a:stCxn id="350" idx="1"/>
          </p:cNvCxnSpPr>
          <p:nvPr/>
        </p:nvCxnSpPr>
        <p:spPr>
          <a:xfrm rot="10800000">
            <a:off x="2581950" y="2347625"/>
            <a:ext cx="2000100" cy="244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9"/>
          <p:cNvCxnSpPr>
            <a:stCxn id="351" idx="1"/>
          </p:cNvCxnSpPr>
          <p:nvPr/>
        </p:nvCxnSpPr>
        <p:spPr>
          <a:xfrm rot="10800000">
            <a:off x="3094075" y="2660000"/>
            <a:ext cx="1360500" cy="3609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9"/>
          <p:cNvCxnSpPr>
            <a:stCxn id="349" idx="1"/>
          </p:cNvCxnSpPr>
          <p:nvPr/>
        </p:nvCxnSpPr>
        <p:spPr>
          <a:xfrm flipH="1">
            <a:off x="2893225" y="1755725"/>
            <a:ext cx="1208400" cy="3519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9"/>
          <p:cNvCxnSpPr/>
          <p:nvPr/>
        </p:nvCxnSpPr>
        <p:spPr>
          <a:xfrm flipH="1">
            <a:off x="3094225" y="1755725"/>
            <a:ext cx="1007400" cy="1008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9"/>
          <p:cNvCxnSpPr>
            <a:stCxn id="349" idx="1"/>
          </p:cNvCxnSpPr>
          <p:nvPr/>
        </p:nvCxnSpPr>
        <p:spPr>
          <a:xfrm rot="10800000">
            <a:off x="3054025" y="1625525"/>
            <a:ext cx="1047600" cy="13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de terceros: Bootstrap</a:t>
            </a:r>
            <a:endParaRPr/>
          </a:p>
        </p:txBody>
      </p:sp>
      <p:sp>
        <p:nvSpPr>
          <p:cNvPr id="363" name="Google Shape;363;p40"/>
          <p:cNvSpPr txBox="1">
            <a:spLocks noGrp="1"/>
          </p:cNvSpPr>
          <p:nvPr>
            <p:ph type="body" idx="1"/>
          </p:nvPr>
        </p:nvSpPr>
        <p:spPr>
          <a:xfrm>
            <a:off x="502500" y="785825"/>
            <a:ext cx="3053700" cy="148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de las más conocidas entre las alternativas para construir el UI en las aplicaciones Angular</a:t>
            </a:r>
            <a:endParaRPr/>
          </a:p>
        </p:txBody>
      </p:sp>
      <p:pic>
        <p:nvPicPr>
          <p:cNvPr id="364" name="Google Shape;364;p40"/>
          <p:cNvPicPr preferRelativeResize="0"/>
          <p:nvPr/>
        </p:nvPicPr>
        <p:blipFill>
          <a:blip r:embed="rId3">
            <a:alphaModFix/>
          </a:blip>
          <a:stretch>
            <a:fillRect/>
          </a:stretch>
        </p:blipFill>
        <p:spPr>
          <a:xfrm>
            <a:off x="3753425" y="992975"/>
            <a:ext cx="4661826" cy="2577550"/>
          </a:xfrm>
          <a:prstGeom prst="rect">
            <a:avLst/>
          </a:prstGeom>
          <a:noFill/>
          <a:ln>
            <a:noFill/>
          </a:ln>
        </p:spPr>
      </p:pic>
      <p:sp>
        <p:nvSpPr>
          <p:cNvPr id="365" name="Google Shape;365;p40"/>
          <p:cNvSpPr txBox="1"/>
          <p:nvPr/>
        </p:nvSpPr>
        <p:spPr>
          <a:xfrm>
            <a:off x="578650" y="2509475"/>
            <a:ext cx="18123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b="1">
                <a:solidFill>
                  <a:srgbClr val="365F91"/>
                </a:solidFill>
              </a:rPr>
              <a:t>Instalación</a:t>
            </a:r>
            <a:endParaRPr i="1">
              <a:solidFill>
                <a:schemeClr val="dk1"/>
              </a:solidFill>
            </a:endParaRPr>
          </a:p>
        </p:txBody>
      </p:sp>
      <p:sp>
        <p:nvSpPr>
          <p:cNvPr id="366" name="Google Shape;366;p40"/>
          <p:cNvSpPr txBox="1"/>
          <p:nvPr/>
        </p:nvSpPr>
        <p:spPr>
          <a:xfrm>
            <a:off x="2772675" y="3744775"/>
            <a:ext cx="4970700" cy="613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añade la carpeta Bootstrap en </a:t>
            </a:r>
            <a:r>
              <a:rPr lang="es" i="1">
                <a:solidFill>
                  <a:schemeClr val="dk1"/>
                </a:solidFill>
              </a:rPr>
              <a:t>node_modules</a:t>
            </a:r>
            <a:endParaRPr i="1">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actualiza las dependencias en </a:t>
            </a:r>
            <a:r>
              <a:rPr lang="es" i="1">
                <a:solidFill>
                  <a:schemeClr val="dk1"/>
                </a:solidFill>
              </a:rPr>
              <a:t>package.json</a:t>
            </a:r>
            <a:endParaRPr i="1">
              <a:solidFill>
                <a:schemeClr val="dk1"/>
              </a:solidFill>
            </a:endParaRPr>
          </a:p>
        </p:txBody>
      </p:sp>
      <p:sp>
        <p:nvSpPr>
          <p:cNvPr id="367" name="Google Shape;367;p40"/>
          <p:cNvSpPr txBox="1"/>
          <p:nvPr/>
        </p:nvSpPr>
        <p:spPr>
          <a:xfrm>
            <a:off x="894050" y="3027525"/>
            <a:ext cx="2109600" cy="543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npm install bootstrap</a:t>
            </a:r>
            <a:endParaRPr b="1">
              <a:solidFill>
                <a:schemeClr val="lt1"/>
              </a:solidFill>
            </a:endParaRPr>
          </a:p>
        </p:txBody>
      </p:sp>
      <p:cxnSp>
        <p:nvCxnSpPr>
          <p:cNvPr id="368" name="Google Shape;368;p40"/>
          <p:cNvCxnSpPr>
            <a:stCxn id="367" idx="2"/>
            <a:endCxn id="366" idx="1"/>
          </p:cNvCxnSpPr>
          <p:nvPr/>
        </p:nvCxnSpPr>
        <p:spPr>
          <a:xfrm rot="-5400000" flipH="1">
            <a:off x="2120300" y="3399075"/>
            <a:ext cx="480900" cy="823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Bootstrap: incorporación al proyecto</a:t>
            </a:r>
            <a:endParaRPr/>
          </a:p>
        </p:txBody>
      </p:sp>
      <p:sp>
        <p:nvSpPr>
          <p:cNvPr id="374" name="Google Shape;374;p41"/>
          <p:cNvSpPr txBox="1">
            <a:spLocks noGrp="1"/>
          </p:cNvSpPr>
          <p:nvPr>
            <p:ph type="body" idx="1"/>
          </p:nvPr>
        </p:nvSpPr>
        <p:spPr>
          <a:xfrm>
            <a:off x="592925" y="785815"/>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de configuración de Angular</a:t>
            </a:r>
            <a:endParaRPr/>
          </a:p>
        </p:txBody>
      </p:sp>
      <p:sp>
        <p:nvSpPr>
          <p:cNvPr id="375" name="Google Shape;375;p41"/>
          <p:cNvSpPr txBox="1">
            <a:spLocks noGrp="1"/>
          </p:cNvSpPr>
          <p:nvPr>
            <p:ph type="body" idx="1"/>
          </p:nvPr>
        </p:nvSpPr>
        <p:spPr>
          <a:xfrm>
            <a:off x="653700" y="2393090"/>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inicial de CSS (styles.css)</a:t>
            </a:r>
            <a:endParaRPr/>
          </a:p>
        </p:txBody>
      </p:sp>
      <p:sp>
        <p:nvSpPr>
          <p:cNvPr id="376" name="Google Shape;376;p41"/>
          <p:cNvSpPr txBox="1"/>
          <p:nvPr/>
        </p:nvSpPr>
        <p:spPr>
          <a:xfrm>
            <a:off x="1064850" y="1263725"/>
            <a:ext cx="5153700" cy="10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  "styles":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"node_modules/bootstrap/dist/css/bootstrap.min.css",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"src/styles.css"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marL="0" lvl="0" indent="0" algn="l" rtl="0">
              <a:spcBef>
                <a:spcPts val="0"/>
              </a:spcBef>
              <a:spcAft>
                <a:spcPts val="0"/>
              </a:spcAft>
              <a:buNone/>
            </a:pPr>
            <a:endParaRPr/>
          </a:p>
        </p:txBody>
      </p:sp>
      <p:sp>
        <p:nvSpPr>
          <p:cNvPr id="377" name="Google Shape;377;p41"/>
          <p:cNvSpPr txBox="1"/>
          <p:nvPr/>
        </p:nvSpPr>
        <p:spPr>
          <a:xfrm>
            <a:off x="1064850" y="2931175"/>
            <a:ext cx="57864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  "../../node_modules/bootstrap/dist/css/bootstrap.min.css",</a:t>
            </a:r>
            <a:endParaRPr/>
          </a:p>
        </p:txBody>
      </p:sp>
      <p:sp>
        <p:nvSpPr>
          <p:cNvPr id="378" name="Google Shape;378;p41"/>
          <p:cNvSpPr txBox="1"/>
          <p:nvPr/>
        </p:nvSpPr>
        <p:spPr>
          <a:xfrm>
            <a:off x="3927950" y="3654725"/>
            <a:ext cx="40785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990000"/>
                </a:solidFill>
              </a:rPr>
              <a:t>Después será necesario reiniciar ng serve, </a:t>
            </a:r>
            <a:br>
              <a:rPr lang="es">
                <a:solidFill>
                  <a:srgbClr val="990000"/>
                </a:solidFill>
              </a:rPr>
            </a:br>
            <a:r>
              <a:rPr lang="es">
                <a:solidFill>
                  <a:srgbClr val="990000"/>
                </a:solidFill>
              </a:rPr>
              <a:t>para que la compilación incluya estos cambios</a:t>
            </a:r>
            <a:endParaRPr>
              <a:solidFill>
                <a:srgbClr val="99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Cambios en la App</a:t>
            </a:r>
            <a:endParaRPr/>
          </a:p>
        </p:txBody>
      </p:sp>
      <p:sp>
        <p:nvSpPr>
          <p:cNvPr id="384" name="Google Shape;384;p42"/>
          <p:cNvSpPr txBox="1">
            <a:spLocks noGrp="1"/>
          </p:cNvSpPr>
          <p:nvPr>
            <p:ph type="body" idx="1"/>
          </p:nvPr>
        </p:nvSpPr>
        <p:spPr>
          <a:xfrm>
            <a:off x="592925" y="785825"/>
            <a:ext cx="7836600" cy="305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Entendiendo los componentes</a:t>
            </a:r>
            <a:endParaRPr/>
          </a:p>
          <a:p>
            <a:pPr marL="457200" lvl="0" indent="-355600" algn="l" rtl="0">
              <a:spcBef>
                <a:spcPts val="0"/>
              </a:spcBef>
              <a:spcAft>
                <a:spcPts val="0"/>
              </a:spcAft>
              <a:buSzPts val="2000"/>
              <a:buChar char="-"/>
            </a:pPr>
            <a:r>
              <a:rPr lang="es"/>
              <a:t>Cambio de título</a:t>
            </a:r>
            <a:endParaRPr/>
          </a:p>
          <a:p>
            <a:pPr marL="457200" lvl="0" indent="-355600" algn="l" rtl="0">
              <a:spcBef>
                <a:spcPts val="0"/>
              </a:spcBef>
              <a:spcAft>
                <a:spcPts val="0"/>
              </a:spcAft>
              <a:buSzPts val="2000"/>
              <a:buChar char="-"/>
            </a:pPr>
            <a:r>
              <a:rPr lang="es"/>
              <a:t>Incorporación de css: Uso de Bootstrap y estilos propios</a:t>
            </a:r>
            <a:endParaRPr/>
          </a:p>
          <a:p>
            <a:pPr marL="0" lvl="0" indent="0" algn="l" rtl="0">
              <a:spcBef>
                <a:spcPts val="0"/>
              </a:spcBef>
              <a:spcAft>
                <a:spcPts val="0"/>
              </a:spcAft>
              <a:buNone/>
            </a:pPr>
            <a:endParaRPr/>
          </a:p>
          <a:p>
            <a:pPr marL="0" lvl="0" indent="0" algn="l" rtl="0">
              <a:spcBef>
                <a:spcPts val="0"/>
              </a:spcBef>
              <a:spcAft>
                <a:spcPts val="0"/>
              </a:spcAft>
              <a:buNone/>
            </a:pPr>
            <a:r>
              <a:rPr lang="es"/>
              <a:t>Entendiendo la estructura de carpetas</a:t>
            </a:r>
            <a:endParaRPr/>
          </a:p>
          <a:p>
            <a:pPr marL="457200" lvl="0" indent="-355600" algn="l" rtl="0">
              <a:spcBef>
                <a:spcPts val="0"/>
              </a:spcBef>
              <a:spcAft>
                <a:spcPts val="0"/>
              </a:spcAft>
              <a:buSzPts val="2000"/>
              <a:buChar char="-"/>
            </a:pPr>
            <a:r>
              <a:rPr lang="es"/>
              <a:t>Ficheros estáticos en assets</a:t>
            </a:r>
            <a:endParaRPr/>
          </a:p>
          <a:p>
            <a:pPr marL="0" lvl="0" indent="0" algn="l" rtl="0">
              <a:spcBef>
                <a:spcPts val="0"/>
              </a:spcBef>
              <a:spcAft>
                <a:spcPts val="0"/>
              </a:spcAft>
              <a:buNone/>
            </a:pPr>
            <a:endParaRPr/>
          </a:p>
          <a:p>
            <a:pPr marL="0" lvl="0" indent="0" algn="l" rtl="0">
              <a:spcBef>
                <a:spcPts val="0"/>
              </a:spcBef>
              <a:spcAft>
                <a:spcPts val="0"/>
              </a:spcAft>
              <a:buNone/>
            </a:pPr>
            <a:r>
              <a:rPr lang="es"/>
              <a:t>Uso de git</a:t>
            </a:r>
            <a:endParaRPr/>
          </a:p>
          <a:p>
            <a:pPr marL="457200" lvl="0" indent="-355600" algn="l" rtl="0">
              <a:spcBef>
                <a:spcPts val="0"/>
              </a:spcBef>
              <a:spcAft>
                <a:spcPts val="0"/>
              </a:spcAft>
              <a:buSzPts val="2000"/>
              <a:buChar char="-"/>
            </a:pPr>
            <a:r>
              <a:rPr lang="es"/>
              <a:t>Segunda versión de la app en el repositorio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app.component</a:t>
            </a:r>
            <a:endParaRPr/>
          </a:p>
        </p:txBody>
      </p:sp>
      <p:sp>
        <p:nvSpPr>
          <p:cNvPr id="390" name="Google Shape;390;p43"/>
          <p:cNvSpPr txBox="1">
            <a:spLocks noGrp="1"/>
          </p:cNvSpPr>
          <p:nvPr>
            <p:ph type="body" idx="1"/>
          </p:nvPr>
        </p:nvSpPr>
        <p:spPr>
          <a:xfrm>
            <a:off x="633100" y="996775"/>
            <a:ext cx="4239000" cy="2999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51425" tIns="51425" rIns="51425" bIns="5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col-10 text-center </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457200" lvl="0" indent="457200" algn="l" rtl="0">
              <a:lnSpc>
                <a:spcPct val="135714"/>
              </a:lnSpc>
              <a:spcBef>
                <a:spcPts val="0"/>
              </a:spcBef>
              <a:spcAft>
                <a:spcPts val="0"/>
              </a:spcAft>
              <a:buClr>
                <a:schemeClr val="dk1"/>
              </a:buClr>
              <a:buSzPts val="1100"/>
              <a:buFont typeface="Arial"/>
              <a:buNone/>
            </a:pP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391" name="Google Shape;391;p43"/>
          <p:cNvSpPr txBox="1"/>
          <p:nvPr/>
        </p:nvSpPr>
        <p:spPr>
          <a:xfrm>
            <a:off x="4658025" y="2127775"/>
            <a:ext cx="3857700" cy="234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git / github desde VSC</a:t>
            </a:r>
            <a:endParaRPr/>
          </a:p>
        </p:txBody>
      </p:sp>
      <p:pic>
        <p:nvPicPr>
          <p:cNvPr id="397" name="Google Shape;397;p44"/>
          <p:cNvPicPr preferRelativeResize="0"/>
          <p:nvPr/>
        </p:nvPicPr>
        <p:blipFill>
          <a:blip r:embed="rId3">
            <a:alphaModFix/>
          </a:blip>
          <a:stretch>
            <a:fillRect/>
          </a:stretch>
        </p:blipFill>
        <p:spPr>
          <a:xfrm>
            <a:off x="1137675" y="929775"/>
            <a:ext cx="3262450" cy="3494426"/>
          </a:xfrm>
          <a:prstGeom prst="rect">
            <a:avLst/>
          </a:prstGeom>
          <a:noFill/>
          <a:ln>
            <a:noFill/>
          </a:ln>
        </p:spPr>
      </p:pic>
      <p:sp>
        <p:nvSpPr>
          <p:cNvPr id="398" name="Google Shape;398;p44"/>
          <p:cNvSpPr txBox="1"/>
          <p:nvPr/>
        </p:nvSpPr>
        <p:spPr>
          <a:xfrm>
            <a:off x="1754000" y="3539175"/>
            <a:ext cx="1165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Gestión del repositorio</a:t>
            </a:r>
            <a:endParaRPr/>
          </a:p>
        </p:txBody>
      </p:sp>
      <p:cxnSp>
        <p:nvCxnSpPr>
          <p:cNvPr id="399" name="Google Shape;399;p44"/>
          <p:cNvCxnSpPr>
            <a:stCxn id="398" idx="0"/>
          </p:cNvCxnSpPr>
          <p:nvPr/>
        </p:nvCxnSpPr>
        <p:spPr>
          <a:xfrm rot="10800000">
            <a:off x="1559000" y="2687775"/>
            <a:ext cx="777600" cy="8514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4731625" y="175350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Mensaje del commit</a:t>
            </a:r>
            <a:endParaRPr/>
          </a:p>
        </p:txBody>
      </p:sp>
      <p:cxnSp>
        <p:nvCxnSpPr>
          <p:cNvPr id="401" name="Google Shape;401;p44"/>
          <p:cNvCxnSpPr>
            <a:stCxn id="400" idx="1"/>
          </p:cNvCxnSpPr>
          <p:nvPr/>
        </p:nvCxnSpPr>
        <p:spPr>
          <a:xfrm rot="10800000">
            <a:off x="4040425" y="1843800"/>
            <a:ext cx="691200" cy="2211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4833800" y="65015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Crear el commit</a:t>
            </a:r>
            <a:endParaRPr/>
          </a:p>
        </p:txBody>
      </p:sp>
      <p:cxnSp>
        <p:nvCxnSpPr>
          <p:cNvPr id="403" name="Google Shape;403;p44"/>
          <p:cNvCxnSpPr>
            <a:stCxn id="402" idx="1"/>
          </p:cNvCxnSpPr>
          <p:nvPr/>
        </p:nvCxnSpPr>
        <p:spPr>
          <a:xfrm flipH="1">
            <a:off x="3879800" y="961550"/>
            <a:ext cx="954000" cy="4203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5356200" y="2599025"/>
            <a:ext cx="3424451" cy="1685472"/>
          </a:xfrm>
          <a:prstGeom prst="rect">
            <a:avLst/>
          </a:prstGeom>
          <a:noFill/>
          <a:ln>
            <a:noFill/>
          </a:ln>
        </p:spPr>
      </p:pic>
      <p:cxnSp>
        <p:nvCxnSpPr>
          <p:cNvPr id="405" name="Google Shape;405;p44"/>
          <p:cNvCxnSpPr>
            <a:endCxn id="404" idx="0"/>
          </p:cNvCxnSpPr>
          <p:nvPr/>
        </p:nvCxnSpPr>
        <p:spPr>
          <a:xfrm>
            <a:off x="4291625" y="1500425"/>
            <a:ext cx="2776800" cy="10986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5326350" y="3680400"/>
            <a:ext cx="1742100" cy="62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Despliegue de la app</a:t>
            </a:r>
            <a:endParaRPr/>
          </a:p>
        </p:txBody>
      </p:sp>
      <p:sp>
        <p:nvSpPr>
          <p:cNvPr id="412" name="Google Shape;412;p45"/>
          <p:cNvSpPr txBox="1">
            <a:spLocks noGrp="1"/>
          </p:cNvSpPr>
          <p:nvPr>
            <p:ph type="body" idx="1"/>
          </p:nvPr>
        </p:nvSpPr>
        <p:spPr>
          <a:xfrm>
            <a:off x="592925" y="785822"/>
            <a:ext cx="7836600" cy="189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incluye un comando para preparar el despliegue de la aplicación </a:t>
            </a:r>
            <a:br>
              <a:rPr lang="es"/>
            </a:br>
            <a:br>
              <a:rPr lang="es"/>
            </a:br>
            <a:r>
              <a:rPr lang="es"/>
              <a:t>Cuando queremos publicar la aplicación en producción tenemos que generar los archivos optimizados y publicarlos en un servidor web </a:t>
            </a:r>
            <a:br>
              <a:rPr lang="es"/>
            </a:br>
            <a:endParaRPr/>
          </a:p>
        </p:txBody>
      </p:sp>
      <p:sp>
        <p:nvSpPr>
          <p:cNvPr id="413" name="Google Shape;413;p45"/>
          <p:cNvSpPr txBox="1"/>
          <p:nvPr/>
        </p:nvSpPr>
        <p:spPr>
          <a:xfrm>
            <a:off x="1476750" y="2951475"/>
            <a:ext cx="9444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build</a:t>
            </a:r>
            <a:endParaRPr b="1">
              <a:solidFill>
                <a:schemeClr val="lt1"/>
              </a:solidFill>
            </a:endParaRPr>
          </a:p>
        </p:txBody>
      </p:sp>
      <p:sp>
        <p:nvSpPr>
          <p:cNvPr id="414" name="Google Shape;414;p45"/>
          <p:cNvSpPr txBox="1"/>
          <p:nvPr/>
        </p:nvSpPr>
        <p:spPr>
          <a:xfrm>
            <a:off x="1476750" y="3505700"/>
            <a:ext cx="14667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npm run build</a:t>
            </a:r>
            <a:endParaRPr b="1">
              <a:solidFill>
                <a:schemeClr val="lt1"/>
              </a:solidFill>
            </a:endParaRPr>
          </a:p>
        </p:txBody>
      </p:sp>
      <p:sp>
        <p:nvSpPr>
          <p:cNvPr id="415" name="Google Shape;415;p45"/>
          <p:cNvSpPr txBox="1"/>
          <p:nvPr/>
        </p:nvSpPr>
        <p:spPr>
          <a:xfrm>
            <a:off x="4229350" y="25677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generan en la carpeta </a:t>
            </a:r>
            <a:r>
              <a:rPr lang="es" b="1"/>
              <a:t>dist </a:t>
            </a:r>
            <a:r>
              <a:rPr lang="es"/>
              <a:t>los bundle de js, junto con otros ficheros propios de la aplicación</a:t>
            </a:r>
            <a:endParaRPr/>
          </a:p>
        </p:txBody>
      </p:sp>
      <p:cxnSp>
        <p:nvCxnSpPr>
          <p:cNvPr id="416" name="Google Shape;416;p45"/>
          <p:cNvCxnSpPr>
            <a:endCxn id="415" idx="1"/>
          </p:cNvCxnSpPr>
          <p:nvPr/>
        </p:nvCxnSpPr>
        <p:spPr>
          <a:xfrm rot="10800000" flipH="1">
            <a:off x="2421250" y="2960625"/>
            <a:ext cx="1808100" cy="19200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45"/>
          <p:cNvSpPr txBox="1"/>
          <p:nvPr/>
        </p:nvSpPr>
        <p:spPr>
          <a:xfrm>
            <a:off x="4351600" y="35740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ejecuta la  versión guardada en package.json, generalmente  optimizada con --prod</a:t>
            </a:r>
            <a:endParaRPr/>
          </a:p>
          <a:p>
            <a:pPr marL="0" lvl="0" indent="0" algn="l" rtl="0">
              <a:spcBef>
                <a:spcPts val="0"/>
              </a:spcBef>
              <a:spcAft>
                <a:spcPts val="0"/>
              </a:spcAft>
              <a:buNone/>
            </a:pPr>
            <a:endParaRPr/>
          </a:p>
        </p:txBody>
      </p:sp>
      <p:cxnSp>
        <p:nvCxnSpPr>
          <p:cNvPr id="418" name="Google Shape;418;p45"/>
          <p:cNvCxnSpPr>
            <a:stCxn id="414" idx="3"/>
            <a:endCxn id="417" idx="1"/>
          </p:cNvCxnSpPr>
          <p:nvPr/>
        </p:nvCxnSpPr>
        <p:spPr>
          <a:xfrm>
            <a:off x="2943450" y="3706700"/>
            <a:ext cx="1408200" cy="26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1.b. Tecnologías. </a:t>
            </a:r>
            <a:br>
              <a:rPr lang="es" sz="2400"/>
            </a:br>
            <a:r>
              <a:rPr lang="es" sz="2400"/>
              <a:t>	  Lenguajes: ES6 y Typescript. </a:t>
            </a:r>
            <a:endParaRPr sz="2400"/>
          </a:p>
          <a:p>
            <a:pPr marL="0" lvl="0" indent="457200" algn="l" rtl="0">
              <a:spcBef>
                <a:spcPts val="0"/>
              </a:spcBef>
              <a:spcAft>
                <a:spcPts val="0"/>
              </a:spcAft>
              <a:buNone/>
            </a:pPr>
            <a:r>
              <a:rPr lang="es" sz="2400"/>
              <a:t>  Web Components</a:t>
            </a:r>
            <a:br>
              <a:rPr lang="es" sz="2400"/>
            </a:br>
            <a:r>
              <a:rPr lang="es" sz="2400"/>
              <a:t>	  RxJS (ReactiveX)</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ECMAScript 6</a:t>
            </a:r>
            <a:endParaRPr/>
          </a:p>
        </p:txBody>
      </p:sp>
      <p:pic>
        <p:nvPicPr>
          <p:cNvPr id="429" name="Google Shape;429;p47"/>
          <p:cNvPicPr preferRelativeResize="0"/>
          <p:nvPr/>
        </p:nvPicPr>
        <p:blipFill>
          <a:blip r:embed="rId3">
            <a:alphaModFix/>
          </a:blip>
          <a:stretch>
            <a:fillRect/>
          </a:stretch>
        </p:blipFill>
        <p:spPr>
          <a:xfrm>
            <a:off x="835300" y="738299"/>
            <a:ext cx="7734600" cy="366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a:pPr>
            <a:r>
              <a:rPr lang="es"/>
              <a:t>Introducción a Angular. Tecnologías</a:t>
            </a:r>
            <a:endParaRPr/>
          </a:p>
        </p:txBody>
      </p:sp>
      <p:sp>
        <p:nvSpPr>
          <p:cNvPr id="89" name="Google Shape;89;p12"/>
          <p:cNvSpPr txBox="1">
            <a:spLocks noGrp="1"/>
          </p:cNvSpPr>
          <p:nvPr>
            <p:ph type="body" idx="1"/>
          </p:nvPr>
        </p:nvSpPr>
        <p:spPr>
          <a:xfrm>
            <a:off x="1314450" y="3413600"/>
            <a:ext cx="7472400" cy="87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Introducción a Angular. Entorno y Herramientas de Desarrollo</a:t>
            </a:r>
            <a:endParaRPr/>
          </a:p>
          <a:p>
            <a:pPr marL="0" lvl="0" indent="0" algn="l" rtl="0">
              <a:spcBef>
                <a:spcPts val="0"/>
              </a:spcBef>
              <a:spcAft>
                <a:spcPts val="0"/>
              </a:spcAft>
              <a:buNone/>
            </a:pPr>
            <a:r>
              <a:rPr lang="es"/>
              <a:t>Tecnologías: ES6 y Typescript. Web Components. RxJS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Nuevos elementos de código</a:t>
            </a:r>
            <a:endParaRPr/>
          </a:p>
        </p:txBody>
      </p:sp>
      <p:sp>
        <p:nvSpPr>
          <p:cNvPr id="435" name="Google Shape;435;p48"/>
          <p:cNvSpPr txBox="1">
            <a:spLocks noGrp="1"/>
          </p:cNvSpPr>
          <p:nvPr>
            <p:ph type="body" idx="1"/>
          </p:nvPr>
        </p:nvSpPr>
        <p:spPr>
          <a:xfrm>
            <a:off x="578650" y="1087200"/>
            <a:ext cx="5820600" cy="2788500"/>
          </a:xfrm>
          <a:prstGeom prst="rect">
            <a:avLst/>
          </a:prstGeom>
        </p:spPr>
        <p:txBody>
          <a:bodyPr spcFirstLastPara="1" wrap="square" lIns="51425" tIns="51425" rIns="51425" bIns="51425" anchor="t" anchorCtr="0">
            <a:noAutofit/>
          </a:bodyPr>
          <a:lstStyle/>
          <a:p>
            <a:pPr marL="457200" lvl="0" indent="-355600" algn="l" rtl="0">
              <a:lnSpc>
                <a:spcPct val="150000"/>
              </a:lnSpc>
              <a:spcBef>
                <a:spcPts val="0"/>
              </a:spcBef>
              <a:spcAft>
                <a:spcPts val="0"/>
              </a:spcAft>
              <a:buSzPts val="2000"/>
              <a:buChar char="●"/>
            </a:pPr>
            <a:r>
              <a:rPr lang="es"/>
              <a:t>Constantes (const). </a:t>
            </a:r>
            <a:endParaRPr/>
          </a:p>
          <a:p>
            <a:pPr marL="457200" lvl="0" indent="-355600" algn="l" rtl="0">
              <a:lnSpc>
                <a:spcPct val="150000"/>
              </a:lnSpc>
              <a:spcBef>
                <a:spcPts val="0"/>
              </a:spcBef>
              <a:spcAft>
                <a:spcPts val="0"/>
              </a:spcAft>
              <a:buSzPts val="2000"/>
              <a:buChar char="●"/>
            </a:pPr>
            <a:r>
              <a:rPr lang="es"/>
              <a:t>Variables con ámbito (let)</a:t>
            </a:r>
            <a:endParaRPr/>
          </a:p>
          <a:p>
            <a:pPr marL="457200" lvl="0" indent="-355600" algn="l" rtl="0">
              <a:lnSpc>
                <a:spcPct val="150000"/>
              </a:lnSpc>
              <a:spcBef>
                <a:spcPts val="0"/>
              </a:spcBef>
              <a:spcAft>
                <a:spcPts val="0"/>
              </a:spcAft>
              <a:buSzPts val="2000"/>
              <a:buChar char="●"/>
            </a:pPr>
            <a:r>
              <a:rPr lang="es"/>
              <a:t>Función Arrow. This "semántico"</a:t>
            </a:r>
            <a:endParaRPr/>
          </a:p>
          <a:p>
            <a:pPr marL="457200" lvl="0" indent="-355600" algn="l" rtl="0">
              <a:lnSpc>
                <a:spcPct val="150000"/>
              </a:lnSpc>
              <a:spcBef>
                <a:spcPts val="0"/>
              </a:spcBef>
              <a:spcAft>
                <a:spcPts val="0"/>
              </a:spcAft>
              <a:buSzPts val="2000"/>
              <a:buChar char="●"/>
            </a:pPr>
            <a:r>
              <a:rPr lang="es"/>
              <a:t>Template Strings: interpolación de variables</a:t>
            </a:r>
            <a:endParaRPr/>
          </a:p>
          <a:p>
            <a:pPr marL="457200" lvl="0" indent="-355600" algn="l" rtl="0">
              <a:lnSpc>
                <a:spcPct val="150000"/>
              </a:lnSpc>
              <a:spcBef>
                <a:spcPts val="0"/>
              </a:spcBef>
              <a:spcAft>
                <a:spcPts val="0"/>
              </a:spcAft>
              <a:buSzPts val="2000"/>
              <a:buChar char="●"/>
            </a:pPr>
            <a:r>
              <a:rPr lang="es"/>
              <a:t>Valores por defecto</a:t>
            </a:r>
            <a:endParaRPr/>
          </a:p>
          <a:p>
            <a:pPr marL="457200" lvl="0" indent="-355600" algn="l" rtl="0">
              <a:lnSpc>
                <a:spcPct val="150000"/>
              </a:lnSpc>
              <a:spcBef>
                <a:spcPts val="0"/>
              </a:spcBef>
              <a:spcAft>
                <a:spcPts val="0"/>
              </a:spcAft>
              <a:buSzPts val="2000"/>
              <a:buChar char="●"/>
            </a:pPr>
            <a:r>
              <a:rPr lang="es"/>
              <a:t>Destructuring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ES6: Nuevos elementos de código</a:t>
            </a:r>
            <a:endParaRPr/>
          </a:p>
        </p:txBody>
      </p:sp>
      <p:sp>
        <p:nvSpPr>
          <p:cNvPr id="441" name="Google Shape;441;p49"/>
          <p:cNvSpPr txBox="1"/>
          <p:nvPr/>
        </p:nvSpPr>
        <p:spPr>
          <a:xfrm>
            <a:off x="578650" y="894150"/>
            <a:ext cx="57864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34</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57</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12</a:t>
            </a:r>
            <a:r>
              <a:rPr lang="es" sz="1050" b="1">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mostrarPrecio</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El IVA aplicado ha sido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77777"/>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console.log(nIva)</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
        <p:nvSpPr>
          <p:cNvPr id="442" name="Google Shape;442;p49"/>
          <p:cNvSpPr txBox="1"/>
          <p:nvPr/>
        </p:nvSpPr>
        <p:spPr>
          <a:xfrm>
            <a:off x="5120150" y="2911300"/>
            <a:ext cx="3405600" cy="164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mostrarPrecio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El precio final es:</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Arrow functions y this</a:t>
            </a:r>
            <a:endParaRPr/>
          </a:p>
        </p:txBody>
      </p:sp>
      <p:sp>
        <p:nvSpPr>
          <p:cNvPr id="448" name="Google Shape;448;p50"/>
          <p:cNvSpPr txBox="1"/>
          <p:nvPr/>
        </p:nvSpPr>
        <p:spPr>
          <a:xfrm>
            <a:off x="488250" y="743450"/>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clásica: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NaN</a:t>
            </a:r>
            <a:endParaRPr sz="1050" b="1">
              <a:solidFill>
                <a:srgbClr val="333333"/>
              </a:solidFill>
              <a:latin typeface="Courier New"/>
              <a:ea typeface="Courier New"/>
              <a:cs typeface="Courier New"/>
              <a:sym typeface="Courier New"/>
            </a:endParaRPr>
          </a:p>
        </p:txBody>
      </p:sp>
      <p:sp>
        <p:nvSpPr>
          <p:cNvPr id="449" name="Google Shape;449;p50"/>
          <p:cNvSpPr txBox="1"/>
          <p:nvPr/>
        </p:nvSpPr>
        <p:spPr>
          <a:xfrm>
            <a:off x="4611075" y="1086725"/>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=&gt;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arrow: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13.92</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Clases</a:t>
            </a:r>
            <a:endParaRPr/>
          </a:p>
        </p:txBody>
      </p:sp>
      <p:sp>
        <p:nvSpPr>
          <p:cNvPr id="455" name="Google Shape;455;p51"/>
          <p:cNvSpPr txBox="1"/>
          <p:nvPr/>
        </p:nvSpPr>
        <p:spPr>
          <a:xfrm>
            <a:off x="990550" y="689250"/>
            <a:ext cx="3791400" cy="3765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p:txBody>
      </p:sp>
      <p:sp>
        <p:nvSpPr>
          <p:cNvPr id="456" name="Google Shape;456;p51"/>
          <p:cNvSpPr txBox="1"/>
          <p:nvPr/>
        </p:nvSpPr>
        <p:spPr>
          <a:xfrm>
            <a:off x="4427925" y="1597200"/>
            <a:ext cx="3639000" cy="1705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Anaya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57" name="Google Shape;457;p51"/>
          <p:cNvSpPr txBox="1"/>
          <p:nvPr/>
        </p:nvSpPr>
        <p:spPr>
          <a:xfrm>
            <a:off x="5659750" y="689250"/>
            <a:ext cx="22365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t>Azúcar sintáctico</a:t>
            </a:r>
            <a:endParaRPr sz="1800" b="1"/>
          </a:p>
        </p:txBody>
      </p:sp>
      <p:sp>
        <p:nvSpPr>
          <p:cNvPr id="458" name="Google Shape;458;p51"/>
          <p:cNvSpPr txBox="1"/>
          <p:nvPr/>
        </p:nvSpPr>
        <p:spPr>
          <a:xfrm>
            <a:off x="6627425" y="3463725"/>
            <a:ext cx="20538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objeto sigue siendo modificable de forma dinámica, como cualquiera en JS</a:t>
            </a:r>
            <a:endParaRPr/>
          </a:p>
        </p:txBody>
      </p:sp>
      <p:cxnSp>
        <p:nvCxnSpPr>
          <p:cNvPr id="459" name="Google Shape;459;p51"/>
          <p:cNvCxnSpPr>
            <a:stCxn id="458" idx="0"/>
          </p:cNvCxnSpPr>
          <p:nvPr/>
        </p:nvCxnSpPr>
        <p:spPr>
          <a:xfrm rot="10800000">
            <a:off x="6499625" y="2760525"/>
            <a:ext cx="1154700" cy="703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Módulos</a:t>
            </a:r>
            <a:endParaRPr/>
          </a:p>
        </p:txBody>
      </p:sp>
      <p:sp>
        <p:nvSpPr>
          <p:cNvPr id="465" name="Google Shape;465;p52"/>
          <p:cNvSpPr txBox="1"/>
          <p:nvPr/>
        </p:nvSpPr>
        <p:spPr>
          <a:xfrm>
            <a:off x="4989050" y="291737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Hola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66" name="Google Shape;466;p52"/>
          <p:cNvSpPr txBox="1"/>
          <p:nvPr/>
        </p:nvSpPr>
        <p:spPr>
          <a:xfrm>
            <a:off x="4989050" y="96602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i="1">
                <a:solidFill>
                  <a:srgbClr val="AAAAAA"/>
                </a:solidFill>
                <a:latin typeface="Courier New"/>
                <a:ea typeface="Courier New"/>
                <a:cs typeface="Courier New"/>
                <a:sym typeface="Courier New"/>
              </a:rPr>
              <a:t>// usa_modulo.js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hello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./modulo.js</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467" name="Google Shape;467;p52"/>
          <p:cNvSpPr txBox="1"/>
          <p:nvPr/>
        </p:nvSpPr>
        <p:spPr>
          <a:xfrm>
            <a:off x="731300" y="1162825"/>
            <a:ext cx="3367500" cy="2932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Modulos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./usa_modulo.js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cxnSp>
        <p:nvCxnSpPr>
          <p:cNvPr id="468" name="Google Shape;468;p52"/>
          <p:cNvCxnSpPr>
            <a:endCxn id="466" idx="1"/>
          </p:cNvCxnSpPr>
          <p:nvPr/>
        </p:nvCxnSpPr>
        <p:spPr>
          <a:xfrm rot="10800000" flipH="1">
            <a:off x="2581850" y="1653175"/>
            <a:ext cx="2407200" cy="15192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52"/>
          <p:cNvCxnSpPr>
            <a:stCxn id="466" idx="2"/>
            <a:endCxn id="465" idx="0"/>
          </p:cNvCxnSpPr>
          <p:nvPr/>
        </p:nvCxnSpPr>
        <p:spPr>
          <a:xfrm>
            <a:off x="6637700" y="2340325"/>
            <a:ext cx="0" cy="57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Promesas</a:t>
            </a:r>
            <a:endParaRPr/>
          </a:p>
        </p:txBody>
      </p:sp>
      <p:sp>
        <p:nvSpPr>
          <p:cNvPr id="475" name="Google Shape;475;p53"/>
          <p:cNvSpPr txBox="1"/>
          <p:nvPr/>
        </p:nvSpPr>
        <p:spPr>
          <a:xfrm>
            <a:off x="620800" y="781575"/>
            <a:ext cx="5979300" cy="3275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hacerAlgoPromesa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Promise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resolve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reject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hacer algo que ha ocupado un tiempo...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Math</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random</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if</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&lt;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0.7</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resolve</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else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reject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incorrecto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2000</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476" name="Google Shape;476;p53"/>
          <p:cNvSpPr txBox="1"/>
          <p:nvPr/>
        </p:nvSpPr>
        <p:spPr>
          <a:xfrm>
            <a:off x="3954550" y="3323175"/>
            <a:ext cx="4460700" cy="105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hacerAlgoPromesa</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then</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data</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Resultado: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data</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catch</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error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error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TypeScript</a:t>
            </a:r>
            <a:endParaRPr/>
          </a:p>
        </p:txBody>
      </p:sp>
      <p:pic>
        <p:nvPicPr>
          <p:cNvPr id="482" name="Google Shape;482;p54"/>
          <p:cNvPicPr preferRelativeResize="0"/>
          <p:nvPr/>
        </p:nvPicPr>
        <p:blipFill>
          <a:blip r:embed="rId3">
            <a:alphaModFix/>
          </a:blip>
          <a:stretch>
            <a:fillRect/>
          </a:stretch>
        </p:blipFill>
        <p:spPr>
          <a:xfrm>
            <a:off x="3782230" y="753450"/>
            <a:ext cx="4967744" cy="3493949"/>
          </a:xfrm>
          <a:prstGeom prst="rect">
            <a:avLst/>
          </a:prstGeom>
          <a:noFill/>
          <a:ln>
            <a:noFill/>
          </a:ln>
        </p:spPr>
      </p:pic>
      <p:sp>
        <p:nvSpPr>
          <p:cNvPr id="483" name="Google Shape;483;p54"/>
          <p:cNvSpPr txBox="1"/>
          <p:nvPr/>
        </p:nvSpPr>
        <p:spPr>
          <a:xfrm>
            <a:off x="321475" y="753450"/>
            <a:ext cx="3536100" cy="31422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Orientado a Objetos con clases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Añade</a:t>
            </a:r>
            <a:r>
              <a:rPr lang="es" b="1">
                <a:solidFill>
                  <a:schemeClr val="dk1"/>
                </a:solidFill>
              </a:rPr>
              <a:t> tipos estáticos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Inferencia de tipos (no hay que declararlos en muchos sitios)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Tipos opcionales (si no quieres, no los usas)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a:solidFill>
                  <a:schemeClr val="dk1"/>
                </a:solidFill>
              </a:rPr>
              <a:t>Anotaciones / Decoraciones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Es </a:t>
            </a:r>
            <a:r>
              <a:rPr lang="es" b="1" i="1">
                <a:solidFill>
                  <a:schemeClr val="dk1"/>
                </a:solidFill>
              </a:rPr>
              <a:t>transpilado</a:t>
            </a:r>
            <a:r>
              <a:rPr lang="es">
                <a:solidFill>
                  <a:schemeClr val="dk1"/>
                </a:solidFill>
              </a:rPr>
              <a:t>: se genera código JavaScript ES5 (compatible con los navegadores web actuales)</a:t>
            </a:r>
            <a:endParaRPr>
              <a:solidFill>
                <a:schemeClr val="dk1"/>
              </a:solidFill>
            </a:endParaRPr>
          </a:p>
        </p:txBody>
      </p:sp>
      <p:pic>
        <p:nvPicPr>
          <p:cNvPr id="484" name="Google Shape;484;p54"/>
          <p:cNvPicPr preferRelativeResize="0"/>
          <p:nvPr/>
        </p:nvPicPr>
        <p:blipFill>
          <a:blip r:embed="rId4">
            <a:alphaModFix/>
          </a:blip>
          <a:stretch>
            <a:fillRect/>
          </a:stretch>
        </p:blipFill>
        <p:spPr>
          <a:xfrm>
            <a:off x="7915575" y="3444625"/>
            <a:ext cx="1228425" cy="1228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Tipos</a:t>
            </a:r>
            <a:endParaRPr/>
          </a:p>
        </p:txBody>
      </p:sp>
      <p:sp>
        <p:nvSpPr>
          <p:cNvPr id="490" name="Google Shape;490;p55"/>
          <p:cNvSpPr txBox="1">
            <a:spLocks noGrp="1"/>
          </p:cNvSpPr>
          <p:nvPr>
            <p:ph type="body" idx="1"/>
          </p:nvPr>
        </p:nvSpPr>
        <p:spPr>
          <a:xfrm>
            <a:off x="592925" y="785825"/>
            <a:ext cx="2842800" cy="3130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string</a:t>
            </a:r>
            <a:endParaRPr/>
          </a:p>
          <a:p>
            <a:pPr marL="457200" lvl="0" indent="-355600" algn="l" rtl="0">
              <a:spcBef>
                <a:spcPts val="0"/>
              </a:spcBef>
              <a:spcAft>
                <a:spcPts val="0"/>
              </a:spcAft>
              <a:buSzPts val="2000"/>
              <a:buChar char="●"/>
            </a:pPr>
            <a:r>
              <a:rPr lang="es"/>
              <a:t>boolean</a:t>
            </a:r>
            <a:endParaRPr/>
          </a:p>
          <a:p>
            <a:pPr marL="457200" lvl="0" indent="-355600" algn="l" rtl="0">
              <a:spcBef>
                <a:spcPts val="0"/>
              </a:spcBef>
              <a:spcAft>
                <a:spcPts val="0"/>
              </a:spcAft>
              <a:buSzPts val="2000"/>
              <a:buChar char="●"/>
            </a:pPr>
            <a:r>
              <a:rPr lang="es"/>
              <a:t>any</a:t>
            </a:r>
            <a:endParaRPr/>
          </a:p>
          <a:p>
            <a:pPr marL="457200" lvl="0" indent="-355600" algn="l" rtl="0">
              <a:spcBef>
                <a:spcPts val="0"/>
              </a:spcBef>
              <a:spcAft>
                <a:spcPts val="0"/>
              </a:spcAft>
              <a:buSzPts val="2000"/>
              <a:buChar char="●"/>
            </a:pPr>
            <a:r>
              <a:rPr lang="es"/>
              <a:t>number | string</a:t>
            </a:r>
            <a:endParaRPr/>
          </a:p>
          <a:p>
            <a:pPr marL="457200" lvl="0" indent="-355600" algn="l" rtl="0">
              <a:spcBef>
                <a:spcPts val="0"/>
              </a:spcBef>
              <a:spcAft>
                <a:spcPts val="0"/>
              </a:spcAft>
              <a:buSzPts val="2000"/>
              <a:buChar char="●"/>
            </a:pPr>
            <a:r>
              <a:rPr lang="es"/>
              <a:t>Array&lt;string&gt; </a:t>
            </a:r>
            <a:endParaRPr/>
          </a:p>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CualquierClase</a:t>
            </a:r>
            <a:endParaRPr/>
          </a:p>
          <a:p>
            <a:pPr marL="457200" lvl="0" indent="-355600" algn="l" rtl="0">
              <a:spcBef>
                <a:spcPts val="0"/>
              </a:spcBef>
              <a:spcAft>
                <a:spcPts val="0"/>
              </a:spcAft>
              <a:buSzPts val="2000"/>
              <a:buChar char="●"/>
            </a:pPr>
            <a:r>
              <a:rPr lang="es"/>
              <a:t>CualquierInterface</a:t>
            </a:r>
            <a:endParaRPr/>
          </a:p>
        </p:txBody>
      </p:sp>
      <p:sp>
        <p:nvSpPr>
          <p:cNvPr id="491" name="Google Shape;491;p55"/>
          <p:cNvSpPr txBox="1"/>
          <p:nvPr/>
        </p:nvSpPr>
        <p:spPr>
          <a:xfrm>
            <a:off x="4377975" y="844025"/>
            <a:ext cx="3618600" cy="301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Tipo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algo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nEdad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isAlumno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boolean</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Array</a:t>
            </a:r>
            <a:r>
              <a:rPr lang="es" sz="1050">
                <a:solidFill>
                  <a:srgbClr val="777777"/>
                </a:solidFill>
                <a:latin typeface="Courier New"/>
                <a:ea typeface="Courier New"/>
                <a:cs typeface="Courier New"/>
                <a:sym typeface="Courier New"/>
              </a:rPr>
              <a:t>&lt;</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aNumbers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Usuario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   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4B83CD"/>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Clases</a:t>
            </a:r>
            <a:endParaRPr/>
          </a:p>
        </p:txBody>
      </p:sp>
      <p:sp>
        <p:nvSpPr>
          <p:cNvPr id="497" name="Google Shape;497;p56"/>
          <p:cNvSpPr txBox="1">
            <a:spLocks noGrp="1"/>
          </p:cNvSpPr>
          <p:nvPr>
            <p:ph type="body" idx="1"/>
          </p:nvPr>
        </p:nvSpPr>
        <p:spPr>
          <a:xfrm>
            <a:off x="522600" y="1152450"/>
            <a:ext cx="3284700" cy="192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chemeClr val="dk1"/>
                </a:solidFill>
                <a:latin typeface="Arial"/>
                <a:ea typeface="Arial"/>
                <a:cs typeface="Arial"/>
                <a:sym typeface="Arial"/>
              </a:rPr>
              <a:t>Al  estándar de ES6 se le añaden</a:t>
            </a: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Propiedades definidas fuera de los métodos</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Modificadores de acceso (</a:t>
            </a:r>
            <a:r>
              <a:rPr lang="es" sz="1400" i="1">
                <a:solidFill>
                  <a:schemeClr val="dk1"/>
                </a:solidFill>
                <a:latin typeface="Arial"/>
                <a:ea typeface="Arial"/>
                <a:cs typeface="Arial"/>
                <a:sym typeface="Arial"/>
              </a:rPr>
              <a:t>private, protected, public</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Interfaces</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98" name="Google Shape;498;p56"/>
          <p:cNvSpPr txBox="1"/>
          <p:nvPr/>
        </p:nvSpPr>
        <p:spPr>
          <a:xfrm>
            <a:off x="4307650" y="540475"/>
            <a:ext cx="4512600" cy="3847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getNombre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toString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 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Constructores</a:t>
            </a:r>
            <a:endParaRPr/>
          </a:p>
        </p:txBody>
      </p:sp>
      <p:sp>
        <p:nvSpPr>
          <p:cNvPr id="504" name="Google Shape;504;p57"/>
          <p:cNvSpPr txBox="1">
            <a:spLocks noGrp="1"/>
          </p:cNvSpPr>
          <p:nvPr>
            <p:ph type="body" idx="1"/>
          </p:nvPr>
        </p:nvSpPr>
        <p:spPr>
          <a:xfrm>
            <a:off x="5572100" y="1619600"/>
            <a:ext cx="2672100" cy="7341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None/>
            </a:pPr>
            <a:r>
              <a:rPr lang="es" sz="1400">
                <a:solidFill>
                  <a:schemeClr val="dk1"/>
                </a:solidFill>
                <a:latin typeface="Arial"/>
                <a:ea typeface="Arial"/>
                <a:cs typeface="Arial"/>
                <a:sym typeface="Arial"/>
              </a:rPr>
              <a:t>Se puede reescribir en un formato mucha más breve</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505" name="Google Shape;505;p57"/>
          <p:cNvSpPr txBox="1"/>
          <p:nvPr/>
        </p:nvSpPr>
        <p:spPr>
          <a:xfrm>
            <a:off x="821725" y="770700"/>
            <a:ext cx="4512600" cy="25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506" name="Google Shape;506;p57"/>
          <p:cNvSpPr txBox="1"/>
          <p:nvPr/>
        </p:nvSpPr>
        <p:spPr>
          <a:xfrm>
            <a:off x="5009000" y="2654700"/>
            <a:ext cx="3235200" cy="1767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cxnSp>
        <p:nvCxnSpPr>
          <p:cNvPr id="507" name="Google Shape;507;p57"/>
          <p:cNvCxnSpPr>
            <a:stCxn id="508" idx="2"/>
            <a:endCxn id="506" idx="1"/>
          </p:cNvCxnSpPr>
          <p:nvPr/>
        </p:nvCxnSpPr>
        <p:spPr>
          <a:xfrm rot="-5400000" flipH="1">
            <a:off x="3564650" y="2094300"/>
            <a:ext cx="828300" cy="2060700"/>
          </a:xfrm>
          <a:prstGeom prst="bentConnector2">
            <a:avLst/>
          </a:prstGeom>
          <a:noFill/>
          <a:ln w="9525" cap="flat" cmpd="sng">
            <a:solidFill>
              <a:schemeClr val="dk2"/>
            </a:solidFill>
            <a:prstDash val="solid"/>
            <a:round/>
            <a:headEnd type="none" w="med" len="med"/>
            <a:tailEnd type="triangle" w="med" len="med"/>
          </a:ln>
        </p:spPr>
      </p:cxnSp>
      <p:sp>
        <p:nvSpPr>
          <p:cNvPr id="508" name="Google Shape;508;p57"/>
          <p:cNvSpPr/>
          <p:nvPr/>
        </p:nvSpPr>
        <p:spPr>
          <a:xfrm>
            <a:off x="984500" y="1334100"/>
            <a:ext cx="3927900" cy="137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314450" y="2028825"/>
            <a:ext cx="7472400" cy="92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1.a. Introducción a Angular.  Conceptos y versiones</a:t>
            </a:r>
            <a:br>
              <a:rPr lang="es" sz="2400"/>
            </a:br>
            <a:r>
              <a:rPr lang="es" sz="2400"/>
              <a:t>	  Entorno y Herramientas de Desarrollo</a:t>
            </a:r>
            <a:endParaRPr sz="2400"/>
          </a:p>
        </p:txBody>
      </p:sp>
      <p:sp>
        <p:nvSpPr>
          <p:cNvPr id="95" name="Google Shape;95;p13"/>
          <p:cNvSpPr txBox="1"/>
          <p:nvPr/>
        </p:nvSpPr>
        <p:spPr>
          <a:xfrm>
            <a:off x="1989100" y="307205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t>Inicio de un proyecto con Angular CLI</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Interfaces y tipos</a:t>
            </a:r>
            <a:endParaRPr/>
          </a:p>
        </p:txBody>
      </p:sp>
      <p:sp>
        <p:nvSpPr>
          <p:cNvPr id="514" name="Google Shape;514;p58"/>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15" name="Google Shape;515;p58"/>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Objetos literales que cumplan con el tipo (sin métodos)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Interfaces para definir tipos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oEdicion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Herencia</a:t>
            </a:r>
            <a:endParaRPr/>
          </a:p>
        </p:txBody>
      </p:sp>
      <p:sp>
        <p:nvSpPr>
          <p:cNvPr id="521" name="Google Shape;521;p59"/>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LibroBase</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22" name="Google Shape;522;p59"/>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Pepito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oLibroT</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Módulos y decoradores</a:t>
            </a:r>
            <a:endParaRPr/>
          </a:p>
        </p:txBody>
      </p:sp>
      <p:sp>
        <p:nvSpPr>
          <p:cNvPr id="528" name="Google Shape;528;p60"/>
          <p:cNvSpPr txBox="1"/>
          <p:nvPr/>
        </p:nvSpPr>
        <p:spPr>
          <a:xfrm>
            <a:off x="2320650" y="1175400"/>
            <a:ext cx="3495900" cy="2792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00" b="1">
                <a:solidFill>
                  <a:srgbClr val="569CD6"/>
                </a:solidFill>
              </a:rPr>
              <a:t>import</a:t>
            </a:r>
            <a:r>
              <a:rPr lang="es" sz="1100" b="1">
                <a:solidFill>
                  <a:srgbClr val="979797"/>
                </a:solidFill>
              </a:rPr>
              <a:t> {Component} </a:t>
            </a:r>
            <a:r>
              <a:rPr lang="es" sz="1100" b="1">
                <a:solidFill>
                  <a:srgbClr val="569CD6"/>
                </a:solidFill>
              </a:rPr>
              <a:t>from </a:t>
            </a:r>
            <a:r>
              <a:rPr lang="es" sz="1100" b="1">
                <a:solidFill>
                  <a:srgbClr val="CA8F76"/>
                </a:solidFill>
              </a:rPr>
              <a:t>'angular2/core'</a:t>
            </a: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@Component({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selector: </a:t>
            </a:r>
            <a:r>
              <a:rPr lang="es" sz="1100" b="1">
                <a:solidFill>
                  <a:srgbClr val="CA8F76"/>
                </a:solidFill>
              </a:rPr>
              <a:t>'app'</a:t>
            </a:r>
            <a:r>
              <a:rPr lang="es" sz="1100" b="1">
                <a:solidFill>
                  <a:srgbClr val="979797"/>
                </a:solidFill>
              </a:rPr>
              <a: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templateUrl: </a:t>
            </a:r>
            <a:r>
              <a:rPr lang="es" sz="1100" b="1">
                <a:solidFill>
                  <a:srgbClr val="CA8F76"/>
                </a:solidFill>
              </a:rPr>
              <a:t>'app.component.html'</a:t>
            </a:r>
            <a:endParaRPr sz="1100" b="1">
              <a:solidFill>
                <a:srgbClr val="CA8F76"/>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569CD6"/>
                </a:solidFill>
              </a:rPr>
              <a:t>export class</a:t>
            </a:r>
            <a:r>
              <a:rPr lang="es" sz="1100" b="1">
                <a:solidFill>
                  <a:srgbClr val="979797"/>
                </a:solidFill>
              </a:rPr>
              <a:t> AppComponent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 código</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@input() nombre: string;</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7A3E9D"/>
              </a:solidFill>
              <a:latin typeface="Courier New"/>
              <a:ea typeface="Courier New"/>
              <a:cs typeface="Courier New"/>
              <a:sym typeface="Courier New"/>
            </a:endParaRPr>
          </a:p>
        </p:txBody>
      </p:sp>
      <p:sp>
        <p:nvSpPr>
          <p:cNvPr id="529" name="Google Shape;529;p60"/>
          <p:cNvSpPr txBox="1"/>
          <p:nvPr/>
        </p:nvSpPr>
        <p:spPr>
          <a:xfrm>
            <a:off x="381750" y="1123125"/>
            <a:ext cx="20292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Importación de una clase desde  otro módulo  (fichero) </a:t>
            </a:r>
            <a:endParaRPr/>
          </a:p>
        </p:txBody>
      </p:sp>
      <p:sp>
        <p:nvSpPr>
          <p:cNvPr id="530" name="Google Shape;530;p60"/>
          <p:cNvSpPr txBox="1"/>
          <p:nvPr/>
        </p:nvSpPr>
        <p:spPr>
          <a:xfrm>
            <a:off x="381750" y="2208100"/>
            <a:ext cx="17880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decorador de la clase a la que acompaña</a:t>
            </a:r>
            <a:endParaRPr/>
          </a:p>
        </p:txBody>
      </p:sp>
      <p:sp>
        <p:nvSpPr>
          <p:cNvPr id="531" name="Google Shape;531;p60"/>
          <p:cNvSpPr txBox="1"/>
          <p:nvPr/>
        </p:nvSpPr>
        <p:spPr>
          <a:xfrm>
            <a:off x="416850" y="3240825"/>
            <a:ext cx="17178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exportación de la</a:t>
            </a:r>
            <a:endParaRPr>
              <a:solidFill>
                <a:schemeClr val="dk1"/>
              </a:solidFill>
            </a:endParaRPr>
          </a:p>
          <a:p>
            <a:pPr marL="0" lvl="0" indent="0" algn="l" rtl="0">
              <a:spcBef>
                <a:spcPts val="0"/>
              </a:spcBef>
              <a:spcAft>
                <a:spcPts val="0"/>
              </a:spcAft>
              <a:buNone/>
            </a:pPr>
            <a:r>
              <a:rPr lang="es">
                <a:solidFill>
                  <a:schemeClr val="dk1"/>
                </a:solidFill>
              </a:rPr>
              <a:t>clase "decorada"</a:t>
            </a:r>
            <a:endParaRPr/>
          </a:p>
        </p:txBody>
      </p:sp>
      <p:sp>
        <p:nvSpPr>
          <p:cNvPr id="532" name="Google Shape;532;p60"/>
          <p:cNvSpPr txBox="1"/>
          <p:nvPr/>
        </p:nvSpPr>
        <p:spPr>
          <a:xfrm>
            <a:off x="6087800" y="1756025"/>
            <a:ext cx="2521500" cy="20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decorador es un objeto JSON que da valor a una serie de METADATOS (propiedades) que esperan ser definidas y que pasarán a formar parte de la clase decorada</a:t>
            </a:r>
            <a:endParaRPr/>
          </a:p>
        </p:txBody>
      </p:sp>
      <p:cxnSp>
        <p:nvCxnSpPr>
          <p:cNvPr id="533" name="Google Shape;533;p60"/>
          <p:cNvCxnSpPr/>
          <p:nvPr/>
        </p:nvCxnSpPr>
        <p:spPr>
          <a:xfrm rot="10800000" flipH="1">
            <a:off x="1888625" y="1535150"/>
            <a:ext cx="522300" cy="990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60"/>
          <p:cNvCxnSpPr/>
          <p:nvPr/>
        </p:nvCxnSpPr>
        <p:spPr>
          <a:xfrm rot="10800000" flipH="1">
            <a:off x="1788175" y="2107575"/>
            <a:ext cx="673200" cy="472200"/>
          </a:xfrm>
          <a:prstGeom prst="straightConnector1">
            <a:avLst/>
          </a:prstGeom>
          <a:noFill/>
          <a:ln w="9525" cap="flat" cmpd="sng">
            <a:solidFill>
              <a:schemeClr val="dk2"/>
            </a:solidFill>
            <a:prstDash val="solid"/>
            <a:round/>
            <a:headEnd type="none" w="med" len="med"/>
            <a:tailEnd type="triangle" w="med" len="med"/>
          </a:ln>
        </p:spPr>
      </p:cxnSp>
      <p:cxnSp>
        <p:nvCxnSpPr>
          <p:cNvPr id="535" name="Google Shape;535;p60"/>
          <p:cNvCxnSpPr>
            <a:stCxn id="531" idx="3"/>
          </p:cNvCxnSpPr>
          <p:nvPr/>
        </p:nvCxnSpPr>
        <p:spPr>
          <a:xfrm rot="10800000" flipH="1">
            <a:off x="2134650" y="3071925"/>
            <a:ext cx="457200" cy="50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Web Components</a:t>
            </a:r>
            <a:endParaRPr/>
          </a:p>
        </p:txBody>
      </p:sp>
      <p:sp>
        <p:nvSpPr>
          <p:cNvPr id="541" name="Google Shape;541;p61"/>
          <p:cNvSpPr txBox="1">
            <a:spLocks noGrp="1"/>
          </p:cNvSpPr>
          <p:nvPr>
            <p:ph type="body" idx="1"/>
          </p:nvPr>
        </p:nvSpPr>
        <p:spPr>
          <a:xfrm>
            <a:off x="592925" y="785825"/>
            <a:ext cx="7836600" cy="1532700"/>
          </a:xfrm>
          <a:prstGeom prst="rect">
            <a:avLst/>
          </a:prstGeom>
        </p:spPr>
        <p:txBody>
          <a:bodyPr spcFirstLastPara="1" wrap="square" lIns="51425" tIns="51425" rIns="51425" bIns="51425" anchor="t" anchorCtr="0">
            <a:noAutofit/>
          </a:bodyPr>
          <a:lstStyle/>
          <a:p>
            <a:pPr marL="457200" lvl="0" indent="-355600" algn="l" rtl="0">
              <a:lnSpc>
                <a:spcPct val="100000"/>
              </a:lnSpc>
              <a:spcBef>
                <a:spcPts val="0"/>
              </a:spcBef>
              <a:spcAft>
                <a:spcPts val="0"/>
              </a:spcAft>
              <a:buSzPts val="2000"/>
              <a:buChar char="●"/>
            </a:pPr>
            <a:r>
              <a:rPr lang="es"/>
              <a:t>conjunto de estándares del W3C que, permiten crear y utilizar elementos HTML personalizados. </a:t>
            </a:r>
            <a:endParaRPr/>
          </a:p>
          <a:p>
            <a:pPr marL="457200" lvl="0" indent="-355600" algn="l" rtl="0">
              <a:lnSpc>
                <a:spcPct val="100000"/>
              </a:lnSpc>
              <a:spcBef>
                <a:spcPts val="0"/>
              </a:spcBef>
              <a:spcAft>
                <a:spcPts val="0"/>
              </a:spcAft>
              <a:buSzPts val="2000"/>
              <a:buChar char="●"/>
            </a:pPr>
            <a:r>
              <a:rPr lang="es"/>
              <a:t>permiten ampliar el “vocabulario” de HTML con elementos propios</a:t>
            </a:r>
            <a:endParaRPr/>
          </a:p>
          <a:p>
            <a:pPr marL="457200" lvl="0" indent="-355600" algn="l" rtl="0">
              <a:lnSpc>
                <a:spcPct val="100000"/>
              </a:lnSpc>
              <a:spcBef>
                <a:spcPts val="0"/>
              </a:spcBef>
              <a:spcAft>
                <a:spcPts val="0"/>
              </a:spcAft>
              <a:buSzPts val="2000"/>
              <a:buChar char="●"/>
            </a:pPr>
            <a:r>
              <a:rPr lang="es"/>
              <a:t>constan de cuatro especificaciones:</a:t>
            </a:r>
            <a:endParaRPr/>
          </a:p>
        </p:txBody>
      </p:sp>
      <p:sp>
        <p:nvSpPr>
          <p:cNvPr id="542" name="Google Shape;542;p61"/>
          <p:cNvSpPr txBox="1"/>
          <p:nvPr/>
        </p:nvSpPr>
        <p:spPr>
          <a:xfrm>
            <a:off x="3355300" y="2454200"/>
            <a:ext cx="4802100" cy="20796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s" b="1" i="1">
                <a:solidFill>
                  <a:schemeClr val="dk1"/>
                </a:solidFill>
              </a:rPr>
              <a:t>Custom elements</a:t>
            </a:r>
            <a:r>
              <a:rPr lang="es">
                <a:solidFill>
                  <a:schemeClr val="dk1"/>
                </a:solidFill>
              </a:rPr>
              <a:t> : Nos permite definir nuevos elementos HTML.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Templates</a:t>
            </a:r>
            <a:r>
              <a:rPr lang="es">
                <a:solidFill>
                  <a:schemeClr val="dk1"/>
                </a:solidFill>
              </a:rPr>
              <a:t>: Sistema de plantillas nativas en el navegador.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Shadow DOM</a:t>
            </a:r>
            <a:r>
              <a:rPr lang="es">
                <a:solidFill>
                  <a:schemeClr val="dk1"/>
                </a:solidFill>
              </a:rPr>
              <a:t>: DOM </a:t>
            </a:r>
            <a:r>
              <a:rPr lang="es" i="1">
                <a:solidFill>
                  <a:schemeClr val="dk1"/>
                </a:solidFill>
              </a:rPr>
              <a:t>scope</a:t>
            </a:r>
            <a:r>
              <a:rPr lang="es">
                <a:solidFill>
                  <a:schemeClr val="dk1"/>
                </a:solidFill>
              </a:rPr>
              <a:t> independiente en cada componente.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HTML Imports</a:t>
            </a:r>
            <a:r>
              <a:rPr lang="es">
                <a:solidFill>
                  <a:schemeClr val="dk1"/>
                </a:solidFill>
              </a:rPr>
              <a:t>: Carga de documentos HTML.</a:t>
            </a:r>
            <a:endParaRPr>
              <a:solidFill>
                <a:schemeClr val="dk1"/>
              </a:solidFill>
            </a:endParaRPr>
          </a:p>
          <a:p>
            <a:pPr marL="0" lvl="0" indent="0" algn="l" rtl="0">
              <a:spcBef>
                <a:spcPts val="0"/>
              </a:spcBef>
              <a:spcAft>
                <a:spcPts val="0"/>
              </a:spcAft>
              <a:buNone/>
            </a:pPr>
            <a:endParaRPr/>
          </a:p>
        </p:txBody>
      </p:sp>
      <p:pic>
        <p:nvPicPr>
          <p:cNvPr id="543" name="Google Shape;543;p61"/>
          <p:cNvPicPr preferRelativeResize="0"/>
          <p:nvPr/>
        </p:nvPicPr>
        <p:blipFill>
          <a:blip r:embed="rId3">
            <a:alphaModFix/>
          </a:blip>
          <a:stretch>
            <a:fillRect/>
          </a:stretch>
        </p:blipFill>
        <p:spPr>
          <a:xfrm>
            <a:off x="936000" y="2286775"/>
            <a:ext cx="2143125" cy="214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Custom elements</a:t>
            </a:r>
            <a:endParaRPr/>
          </a:p>
        </p:txBody>
      </p:sp>
      <p:sp>
        <p:nvSpPr>
          <p:cNvPr id="549" name="Google Shape;549;p62"/>
          <p:cNvSpPr txBox="1">
            <a:spLocks noGrp="1"/>
          </p:cNvSpPr>
          <p:nvPr>
            <p:ph type="body" idx="1"/>
          </p:nvPr>
        </p:nvSpPr>
        <p:spPr>
          <a:xfrm>
            <a:off x="709250" y="834575"/>
            <a:ext cx="6433500" cy="437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del componente hereda de HTMLElement</a:t>
            </a:r>
            <a:endParaRPr/>
          </a:p>
        </p:txBody>
      </p:sp>
      <p:sp>
        <p:nvSpPr>
          <p:cNvPr id="550" name="Google Shape;550;p62"/>
          <p:cNvSpPr txBox="1"/>
          <p:nvPr/>
        </p:nvSpPr>
        <p:spPr>
          <a:xfrm>
            <a:off x="1243700" y="1366325"/>
            <a:ext cx="5364600" cy="225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4572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 </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100" b="1">
              <a:solidFill>
                <a:srgbClr val="7A3E9D"/>
              </a:solidFill>
              <a:latin typeface="Courier New"/>
              <a:ea typeface="Courier New"/>
              <a:cs typeface="Courier New"/>
              <a:sym typeface="Courier New"/>
            </a:endParaRPr>
          </a:p>
        </p:txBody>
      </p:sp>
      <p:sp>
        <p:nvSpPr>
          <p:cNvPr id="551" name="Google Shape;551;p62"/>
          <p:cNvSpPr txBox="1"/>
          <p:nvPr/>
        </p:nvSpPr>
        <p:spPr>
          <a:xfrm>
            <a:off x="5371150" y="3624725"/>
            <a:ext cx="30441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nuevo API customElements incorpora el método define, para crear los nuevos elementos</a:t>
            </a:r>
            <a:endParaRPr/>
          </a:p>
        </p:txBody>
      </p:sp>
      <p:cxnSp>
        <p:nvCxnSpPr>
          <p:cNvPr id="552" name="Google Shape;552;p62"/>
          <p:cNvCxnSpPr>
            <a:endCxn id="553" idx="2"/>
          </p:cNvCxnSpPr>
          <p:nvPr/>
        </p:nvCxnSpPr>
        <p:spPr>
          <a:xfrm rot="10800000">
            <a:off x="3065050" y="3413750"/>
            <a:ext cx="2349600" cy="732000"/>
          </a:xfrm>
          <a:prstGeom prst="bentConnector2">
            <a:avLst/>
          </a:prstGeom>
          <a:noFill/>
          <a:ln w="9525" cap="flat" cmpd="sng">
            <a:solidFill>
              <a:schemeClr val="dk2"/>
            </a:solidFill>
            <a:prstDash val="solid"/>
            <a:round/>
            <a:headEnd type="none" w="med" len="med"/>
            <a:tailEnd type="stealth" w="med" len="med"/>
          </a:ln>
        </p:spPr>
      </p:cxnSp>
      <p:sp>
        <p:nvSpPr>
          <p:cNvPr id="553" name="Google Shape;553;p62"/>
          <p:cNvSpPr/>
          <p:nvPr/>
        </p:nvSpPr>
        <p:spPr>
          <a:xfrm>
            <a:off x="1271800" y="3031850"/>
            <a:ext cx="3586500" cy="38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Shadow DOM</a:t>
            </a:r>
            <a:endParaRPr/>
          </a:p>
        </p:txBody>
      </p:sp>
      <p:sp>
        <p:nvSpPr>
          <p:cNvPr id="559" name="Google Shape;559;p63"/>
          <p:cNvSpPr txBox="1">
            <a:spLocks noGrp="1"/>
          </p:cNvSpPr>
          <p:nvPr>
            <p:ph type="body" idx="1"/>
          </p:nvPr>
        </p:nvSpPr>
        <p:spPr>
          <a:xfrm>
            <a:off x="578645" y="765725"/>
            <a:ext cx="6268500" cy="63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padre HTMLEleemnts incluye un método que permite crear la Shadow DOM</a:t>
            </a:r>
            <a:endParaRPr/>
          </a:p>
        </p:txBody>
      </p:sp>
      <p:sp>
        <p:nvSpPr>
          <p:cNvPr id="560" name="Google Shape;560;p63"/>
          <p:cNvSpPr txBox="1"/>
          <p:nvPr/>
        </p:nvSpPr>
        <p:spPr>
          <a:xfrm>
            <a:off x="1223650" y="1627525"/>
            <a:ext cx="5808600" cy="2740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this</a:t>
            </a:r>
            <a:r>
              <a:rPr lang="es" sz="1200">
                <a:solidFill>
                  <a:srgbClr val="979797"/>
                </a:solidFill>
              </a:rPr>
              <a:t>.</a:t>
            </a:r>
            <a:r>
              <a:rPr lang="es" sz="1200">
                <a:solidFill>
                  <a:srgbClr val="989875"/>
                </a:solidFill>
              </a:rPr>
              <a:t>attachShadow</a:t>
            </a:r>
            <a:r>
              <a:rPr lang="es" sz="1200">
                <a:solidFill>
                  <a:srgbClr val="979797"/>
                </a:solidFill>
              </a:rPr>
              <a:t>({</a:t>
            </a:r>
            <a:r>
              <a:rPr lang="es" sz="1200">
                <a:solidFill>
                  <a:srgbClr val="72A1BA"/>
                </a:solidFill>
              </a:rPr>
              <a:t>mode: </a:t>
            </a:r>
            <a:r>
              <a:rPr lang="es" sz="1200">
                <a:solidFill>
                  <a:srgbClr val="CA8F76"/>
                </a:solidFill>
              </a:rPr>
              <a:t>'open'</a:t>
            </a:r>
            <a:r>
              <a:rPr lang="es" sz="1200">
                <a:solidFill>
                  <a:srgbClr val="979797"/>
                </a:solidFill>
              </a:rPr>
              <a:t>}).</a:t>
            </a:r>
            <a:r>
              <a:rPr lang="es" sz="1200">
                <a:solidFill>
                  <a:srgbClr val="72A1BA"/>
                </a:solidFill>
              </a:rPr>
              <a:t>innerHTML</a:t>
            </a:r>
            <a:endParaRPr sz="1200">
              <a:solidFill>
                <a:srgbClr val="72A1BA"/>
              </a:solidFill>
            </a:endParaRPr>
          </a:p>
          <a:p>
            <a:pPr marL="914400" lvl="0" indent="457200" algn="l" rtl="0">
              <a:lnSpc>
                <a:spcPct val="135714"/>
              </a:lnSpc>
              <a:spcBef>
                <a:spcPts val="0"/>
              </a:spcBef>
              <a:spcAft>
                <a:spcPts val="0"/>
              </a:spcAft>
              <a:buNone/>
            </a:pPr>
            <a:r>
              <a:rPr lang="es" sz="1200">
                <a:solidFill>
                  <a:srgbClr val="979797"/>
                </a:solidFill>
              </a:rPr>
              <a:t>= </a:t>
            </a:r>
            <a:r>
              <a:rPr lang="es" sz="1200">
                <a:solidFill>
                  <a:srgbClr val="CA8F76"/>
                </a:solidFill>
              </a:rPr>
              <a:t>"&lt;h1&gt;Componente Web&lt;/h1&gt;"</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Templates</a:t>
            </a:r>
            <a:endParaRPr/>
          </a:p>
        </p:txBody>
      </p:sp>
      <p:sp>
        <p:nvSpPr>
          <p:cNvPr id="566" name="Google Shape;566;p64"/>
          <p:cNvSpPr txBox="1">
            <a:spLocks noGrp="1"/>
          </p:cNvSpPr>
          <p:nvPr>
            <p:ph type="body" idx="1"/>
          </p:nvPr>
        </p:nvSpPr>
        <p:spPr>
          <a:xfrm>
            <a:off x="592925" y="785828"/>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etiqueta &lt;template&gt; define un nodo del DOM que no se renderiza a no ser que sea invocado, e.g. dentro de la Sahdow DOM</a:t>
            </a:r>
            <a:endParaRPr/>
          </a:p>
        </p:txBody>
      </p:sp>
      <p:sp>
        <p:nvSpPr>
          <p:cNvPr id="567" name="Google Shape;567;p64"/>
          <p:cNvSpPr txBox="1"/>
          <p:nvPr/>
        </p:nvSpPr>
        <p:spPr>
          <a:xfrm>
            <a:off x="2099225" y="1625525"/>
            <a:ext cx="4824000" cy="276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i="1">
                <a:solidFill>
                  <a:srgbClr val="AAAAAA"/>
                </a:solidFill>
                <a:latin typeface="Courier New"/>
                <a:ea typeface="Courier New"/>
                <a:cs typeface="Courier New"/>
                <a:sym typeface="Courier New"/>
              </a:rPr>
              <a:t>&lt;!-- Archivo componente.html →</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h1</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color</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brown</a:t>
            </a:r>
            <a:r>
              <a:rPr lang="es" sz="1050">
                <a:solidFill>
                  <a:srgbClr val="777777"/>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Hola Mundo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Lorem ipsum dolor sit...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Saludar</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src</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./componente.js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Uso del template</a:t>
            </a:r>
            <a:endParaRPr/>
          </a:p>
        </p:txBody>
      </p:sp>
      <p:sp>
        <p:nvSpPr>
          <p:cNvPr id="573" name="Google Shape;573;p65"/>
          <p:cNvSpPr txBox="1"/>
          <p:nvPr/>
        </p:nvSpPr>
        <p:spPr>
          <a:xfrm>
            <a:off x="803650" y="771500"/>
            <a:ext cx="7767600" cy="353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extends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HTMLElement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super</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document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link[rel="import"]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import</a:t>
            </a:r>
            <a:r>
              <a:rPr lang="es" sz="1050">
                <a:solidFill>
                  <a:srgbClr val="777777"/>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attachShadow</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mode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open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addEventListener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click</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bind</a:t>
            </a:r>
            <a:r>
              <a:rPr lang="es" sz="1050">
                <a:solidFill>
                  <a:srgbClr val="333333"/>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this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customElements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define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app-sample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sp>
        <p:nvSpPr>
          <p:cNvPr id="574" name="Google Shape;574;p65"/>
          <p:cNvSpPr txBox="1"/>
          <p:nvPr/>
        </p:nvSpPr>
        <p:spPr>
          <a:xfrm>
            <a:off x="5858775" y="771500"/>
            <a:ext cx="27627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Se accede al html import y dentro de él, al template</a:t>
            </a:r>
            <a:endParaRPr/>
          </a:p>
        </p:txBody>
      </p:sp>
      <p:cxnSp>
        <p:nvCxnSpPr>
          <p:cNvPr id="575" name="Google Shape;575;p65"/>
          <p:cNvCxnSpPr>
            <a:stCxn id="574" idx="1"/>
          </p:cNvCxnSpPr>
          <p:nvPr/>
        </p:nvCxnSpPr>
        <p:spPr>
          <a:xfrm flipH="1">
            <a:off x="5306175" y="1109000"/>
            <a:ext cx="552600" cy="3156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65"/>
          <p:cNvSpPr txBox="1"/>
          <p:nvPr/>
        </p:nvSpPr>
        <p:spPr>
          <a:xfrm>
            <a:off x="6019575" y="2007175"/>
            <a:ext cx="2441100" cy="6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nodo del template así accedido se incorpora a la shadow DOM</a:t>
            </a:r>
            <a:endParaRPr/>
          </a:p>
        </p:txBody>
      </p:sp>
      <p:cxnSp>
        <p:nvCxnSpPr>
          <p:cNvPr id="577" name="Google Shape;577;p65"/>
          <p:cNvCxnSpPr>
            <a:stCxn id="576" idx="1"/>
          </p:cNvCxnSpPr>
          <p:nvPr/>
        </p:nvCxnSpPr>
        <p:spPr>
          <a:xfrm rot="10800000">
            <a:off x="4470375" y="2268475"/>
            <a:ext cx="1549200" cy="7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HTML Imports</a:t>
            </a:r>
            <a:endParaRPr/>
          </a:p>
        </p:txBody>
      </p:sp>
      <p:sp>
        <p:nvSpPr>
          <p:cNvPr id="583" name="Google Shape;583;p66"/>
          <p:cNvSpPr txBox="1">
            <a:spLocks noGrp="1"/>
          </p:cNvSpPr>
          <p:nvPr>
            <p:ph type="body" idx="1"/>
          </p:nvPr>
        </p:nvSpPr>
        <p:spPr>
          <a:xfrm>
            <a:off x="592925" y="785817"/>
            <a:ext cx="7836600" cy="84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fichero HTML importa un componente.html, que a su vez referencia el componente.js, y utiliza el componente</a:t>
            </a:r>
            <a:endParaRPr/>
          </a:p>
        </p:txBody>
      </p:sp>
      <p:sp>
        <p:nvSpPr>
          <p:cNvPr id="584" name="Google Shape;584;p66"/>
          <p:cNvSpPr txBox="1"/>
          <p:nvPr/>
        </p:nvSpPr>
        <p:spPr>
          <a:xfrm>
            <a:off x="2190425" y="1575150"/>
            <a:ext cx="4641600" cy="293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Document</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link</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import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./componente.html</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Ejemplo de Web Components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Programación reactiva</a:t>
            </a:r>
            <a:endParaRPr/>
          </a:p>
        </p:txBody>
      </p:sp>
      <p:sp>
        <p:nvSpPr>
          <p:cNvPr id="590" name="Google Shape;590;p67"/>
          <p:cNvSpPr txBox="1">
            <a:spLocks noGrp="1"/>
          </p:cNvSpPr>
          <p:nvPr>
            <p:ph type="body" idx="1"/>
          </p:nvPr>
        </p:nvSpPr>
        <p:spPr>
          <a:xfrm>
            <a:off x="592925" y="785825"/>
            <a:ext cx="7986300" cy="1354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programación reactiva es uno de las paradigmas más actuales de programación</a:t>
            </a:r>
            <a:endParaRPr/>
          </a:p>
          <a:p>
            <a:pPr marL="914400" lvl="1" indent="-323850" algn="l" rtl="0">
              <a:spcBef>
                <a:spcPts val="0"/>
              </a:spcBef>
              <a:spcAft>
                <a:spcPts val="0"/>
              </a:spcAft>
              <a:buSzPts val="1500"/>
              <a:buChar char="○"/>
            </a:pPr>
            <a:r>
              <a:rPr lang="es"/>
              <a:t>los </a:t>
            </a:r>
            <a:r>
              <a:rPr lang="es" b="1">
                <a:latin typeface="Helvetica Neue"/>
                <a:ea typeface="Helvetica Neue"/>
                <a:cs typeface="Helvetica Neue"/>
                <a:sym typeface="Helvetica Neue"/>
              </a:rPr>
              <a:t>observables </a:t>
            </a:r>
            <a:r>
              <a:rPr lang="es"/>
              <a:t>se perfilan como un nuevo tipo de datos en ES7</a:t>
            </a:r>
            <a:endParaRPr/>
          </a:p>
        </p:txBody>
      </p:sp>
      <p:sp>
        <p:nvSpPr>
          <p:cNvPr id="591" name="Google Shape;591;p67"/>
          <p:cNvSpPr txBox="1"/>
          <p:nvPr/>
        </p:nvSpPr>
        <p:spPr>
          <a:xfrm>
            <a:off x="578650" y="2268425"/>
            <a:ext cx="4128900" cy="17463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rgbClr val="4A4A4A"/>
              </a:buClr>
              <a:buSzPts val="2000"/>
              <a:buFont typeface="Helvetica Neue Light"/>
              <a:buChar char="●"/>
            </a:pPr>
            <a:r>
              <a:rPr lang="es" sz="2000">
                <a:solidFill>
                  <a:srgbClr val="4A4A4A"/>
                </a:solidFill>
                <a:latin typeface="Helvetica Neue Light"/>
                <a:ea typeface="Helvetica Neue Light"/>
                <a:cs typeface="Helvetica Neue Light"/>
                <a:sym typeface="Helvetica Neue Light"/>
              </a:rPr>
              <a:t>en ES6 son Implementados en la librería RxJS (Reactive Extensions for JavaScript) que forma parte de ReactiveX</a:t>
            </a:r>
            <a:endParaRPr/>
          </a:p>
        </p:txBody>
      </p:sp>
      <p:pic>
        <p:nvPicPr>
          <p:cNvPr id="592" name="Google Shape;592;p67"/>
          <p:cNvPicPr preferRelativeResize="0"/>
          <p:nvPr/>
        </p:nvPicPr>
        <p:blipFill>
          <a:blip r:embed="rId3">
            <a:alphaModFix/>
          </a:blip>
          <a:stretch>
            <a:fillRect/>
          </a:stretch>
        </p:blipFill>
        <p:spPr>
          <a:xfrm>
            <a:off x="4902175" y="2234775"/>
            <a:ext cx="3607201" cy="2252847"/>
          </a:xfrm>
          <a:prstGeom prst="rect">
            <a:avLst/>
          </a:prstGeom>
          <a:noFill/>
          <a:ln>
            <a:noFill/>
          </a:ln>
        </p:spPr>
      </p:pic>
      <p:sp>
        <p:nvSpPr>
          <p:cNvPr id="593" name="Google Shape;593;p67"/>
          <p:cNvSpPr txBox="1"/>
          <p:nvPr/>
        </p:nvSpPr>
        <p:spPr>
          <a:xfrm>
            <a:off x="2933375" y="4076625"/>
            <a:ext cx="1687500" cy="41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u="sng">
                <a:solidFill>
                  <a:schemeClr val="hlink"/>
                </a:solidFill>
                <a:hlinkClick r:id="rId4"/>
              </a:rPr>
              <a:t>http://reactivex.io/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¿Que es Angular?</a:t>
            </a:r>
            <a:endParaRPr/>
          </a:p>
        </p:txBody>
      </p:sp>
      <p:sp>
        <p:nvSpPr>
          <p:cNvPr id="101" name="Google Shape;101;p14"/>
          <p:cNvSpPr txBox="1">
            <a:spLocks noGrp="1"/>
          </p:cNvSpPr>
          <p:nvPr>
            <p:ph type="body" idx="1"/>
          </p:nvPr>
        </p:nvSpPr>
        <p:spPr>
          <a:xfrm>
            <a:off x="592925" y="785825"/>
            <a:ext cx="6218100" cy="1504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framework estructural (i.e. orientado a la lógica)</a:t>
            </a:r>
            <a:endParaRPr/>
          </a:p>
          <a:p>
            <a:pPr marL="457200" lvl="0" indent="-355600" algn="l" rtl="0">
              <a:spcBef>
                <a:spcPts val="0"/>
              </a:spcBef>
              <a:spcAft>
                <a:spcPts val="0"/>
              </a:spcAft>
              <a:buSzPts val="2000"/>
              <a:buChar char="●"/>
            </a:pPr>
            <a:r>
              <a:rPr lang="es"/>
              <a:t>de JavaScript, versión ES6, vía  TypeScript</a:t>
            </a:r>
            <a:endParaRPr/>
          </a:p>
          <a:p>
            <a:pPr marL="457200" lvl="0" indent="-355600" algn="l" rtl="0">
              <a:spcBef>
                <a:spcPts val="0"/>
              </a:spcBef>
              <a:spcAft>
                <a:spcPts val="0"/>
              </a:spcAft>
              <a:buSzPts val="2000"/>
              <a:buChar char="●"/>
            </a:pPr>
            <a:r>
              <a:rPr lang="es"/>
              <a:t>para el Desarrollo Web Front End, </a:t>
            </a:r>
            <a:br>
              <a:rPr lang="es"/>
            </a:br>
            <a:r>
              <a:rPr lang="es"/>
              <a:t>especialmente de Single Page Applications (SPA)</a:t>
            </a:r>
            <a:endParaRPr/>
          </a:p>
        </p:txBody>
      </p:sp>
      <p:pic>
        <p:nvPicPr>
          <p:cNvPr id="102" name="Google Shape;102;p14"/>
          <p:cNvPicPr preferRelativeResize="0"/>
          <p:nvPr/>
        </p:nvPicPr>
        <p:blipFill>
          <a:blip r:embed="rId3">
            <a:alphaModFix/>
          </a:blip>
          <a:stretch>
            <a:fillRect/>
          </a:stretch>
        </p:blipFill>
        <p:spPr>
          <a:xfrm>
            <a:off x="7053950" y="785825"/>
            <a:ext cx="1504950" cy="1504950"/>
          </a:xfrm>
          <a:prstGeom prst="rect">
            <a:avLst/>
          </a:prstGeom>
          <a:noFill/>
          <a:ln>
            <a:noFill/>
          </a:ln>
        </p:spPr>
      </p:pic>
      <p:sp>
        <p:nvSpPr>
          <p:cNvPr id="103" name="Google Shape;103;p14"/>
          <p:cNvSpPr txBox="1"/>
          <p:nvPr/>
        </p:nvSpPr>
        <p:spPr>
          <a:xfrm>
            <a:off x="578650" y="2840825"/>
            <a:ext cx="1129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Otras alternativas</a:t>
            </a:r>
            <a:endParaRPr/>
          </a:p>
        </p:txBody>
      </p:sp>
      <p:pic>
        <p:nvPicPr>
          <p:cNvPr id="104" name="Google Shape;104;p14"/>
          <p:cNvPicPr preferRelativeResize="0"/>
          <p:nvPr/>
        </p:nvPicPr>
        <p:blipFill>
          <a:blip r:embed="rId4">
            <a:alphaModFix/>
          </a:blip>
          <a:stretch>
            <a:fillRect/>
          </a:stretch>
        </p:blipFill>
        <p:spPr>
          <a:xfrm>
            <a:off x="2582375" y="2547100"/>
            <a:ext cx="653906" cy="675000"/>
          </a:xfrm>
          <a:prstGeom prst="rect">
            <a:avLst/>
          </a:prstGeom>
          <a:noFill/>
          <a:ln>
            <a:noFill/>
          </a:ln>
        </p:spPr>
      </p:pic>
      <p:pic>
        <p:nvPicPr>
          <p:cNvPr id="105" name="Google Shape;105;p14"/>
          <p:cNvPicPr preferRelativeResize="0"/>
          <p:nvPr/>
        </p:nvPicPr>
        <p:blipFill>
          <a:blip r:embed="rId5">
            <a:alphaModFix/>
          </a:blip>
          <a:stretch>
            <a:fillRect/>
          </a:stretch>
        </p:blipFill>
        <p:spPr>
          <a:xfrm>
            <a:off x="3924603" y="3287275"/>
            <a:ext cx="950650" cy="950650"/>
          </a:xfrm>
          <a:prstGeom prst="rect">
            <a:avLst/>
          </a:prstGeom>
          <a:noFill/>
          <a:ln>
            <a:noFill/>
          </a:ln>
        </p:spPr>
      </p:pic>
      <p:sp>
        <p:nvSpPr>
          <p:cNvPr id="106" name="Google Shape;106;p14"/>
          <p:cNvSpPr txBox="1"/>
          <p:nvPr/>
        </p:nvSpPr>
        <p:spPr>
          <a:xfrm>
            <a:off x="1897550" y="3536325"/>
            <a:ext cx="21297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BackboneJS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6"/>
              </a:rPr>
              <a:t>http://backbonejs.org/</a:t>
            </a:r>
            <a:endParaRPr sz="1200" u="sng">
              <a:solidFill>
                <a:schemeClr val="hlink"/>
              </a:solidFill>
              <a:hlinkClick r:id="rId6"/>
            </a:endParaRPr>
          </a:p>
        </p:txBody>
      </p:sp>
      <p:sp>
        <p:nvSpPr>
          <p:cNvPr id="107" name="Google Shape;107;p14"/>
          <p:cNvSpPr txBox="1"/>
          <p:nvPr/>
        </p:nvSpPr>
        <p:spPr>
          <a:xfrm>
            <a:off x="3550400" y="2759375"/>
            <a:ext cx="1893300" cy="42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Ember.js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pic>
        <p:nvPicPr>
          <p:cNvPr id="108" name="Google Shape;108;p14"/>
          <p:cNvPicPr preferRelativeResize="0"/>
          <p:nvPr/>
        </p:nvPicPr>
        <p:blipFill>
          <a:blip r:embed="rId8">
            <a:alphaModFix/>
          </a:blip>
          <a:stretch>
            <a:fillRect/>
          </a:stretch>
        </p:blipFill>
        <p:spPr>
          <a:xfrm>
            <a:off x="5646425" y="2692625"/>
            <a:ext cx="950650" cy="843702"/>
          </a:xfrm>
          <a:prstGeom prst="rect">
            <a:avLst/>
          </a:prstGeom>
          <a:noFill/>
          <a:ln>
            <a:noFill/>
          </a:ln>
        </p:spPr>
      </p:pic>
      <p:sp>
        <p:nvSpPr>
          <p:cNvPr id="109" name="Google Shape;109;p14"/>
          <p:cNvSpPr txBox="1"/>
          <p:nvPr/>
        </p:nvSpPr>
        <p:spPr>
          <a:xfrm>
            <a:off x="5212175" y="3616850"/>
            <a:ext cx="1974600" cy="73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React.js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sp>
        <p:nvSpPr>
          <p:cNvPr id="110" name="Google Shape;110;p14"/>
          <p:cNvSpPr txBox="1"/>
          <p:nvPr/>
        </p:nvSpPr>
        <p:spPr>
          <a:xfrm>
            <a:off x="6934775" y="2789425"/>
            <a:ext cx="19746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Vue.js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9"/>
              </a:rPr>
              <a:t>http://vuejs.org/</a:t>
            </a:r>
            <a:endParaRPr sz="1200" u="sng">
              <a:solidFill>
                <a:schemeClr val="hlink"/>
              </a:solidFill>
              <a:hlinkClick r:id="rId7"/>
            </a:endParaRPr>
          </a:p>
        </p:txBody>
      </p:sp>
      <p:pic>
        <p:nvPicPr>
          <p:cNvPr id="111" name="Google Shape;111;p14"/>
          <p:cNvPicPr preferRelativeResize="0"/>
          <p:nvPr/>
        </p:nvPicPr>
        <p:blipFill>
          <a:blip r:embed="rId10">
            <a:alphaModFix/>
          </a:blip>
          <a:stretch>
            <a:fillRect/>
          </a:stretch>
        </p:blipFill>
        <p:spPr>
          <a:xfrm>
            <a:off x="7523700" y="3507975"/>
            <a:ext cx="950650" cy="950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(ReactiveX) en Angular</a:t>
            </a:r>
            <a:endParaRPr/>
          </a:p>
        </p:txBody>
      </p:sp>
      <p:sp>
        <p:nvSpPr>
          <p:cNvPr id="599" name="Google Shape;599;p68"/>
          <p:cNvSpPr txBox="1">
            <a:spLocks noGrp="1"/>
          </p:cNvSpPr>
          <p:nvPr>
            <p:ph type="body" idx="1"/>
          </p:nvPr>
        </p:nvSpPr>
        <p:spPr>
          <a:xfrm>
            <a:off x="1065078" y="1107325"/>
            <a:ext cx="44904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 Extensions for JavaScript) ha sido utilizado por los desarrolladores de Angular en varios contextos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Formularios reactivos</a:t>
            </a:r>
            <a:endParaRPr/>
          </a:p>
          <a:p>
            <a:pPr marL="457200" lvl="0" indent="-355600" algn="l" rtl="0">
              <a:spcBef>
                <a:spcPts val="0"/>
              </a:spcBef>
              <a:spcAft>
                <a:spcPts val="0"/>
              </a:spcAft>
              <a:buSzPts val="2000"/>
              <a:buChar char="●"/>
            </a:pPr>
            <a:r>
              <a:rPr lang="es"/>
              <a:t>Emisión de eventos</a:t>
            </a:r>
            <a:endParaRPr/>
          </a:p>
          <a:p>
            <a:pPr marL="457200" lvl="0" indent="-355600" algn="l" rtl="0">
              <a:spcBef>
                <a:spcPts val="0"/>
              </a:spcBef>
              <a:spcAft>
                <a:spcPts val="0"/>
              </a:spcAft>
              <a:buSzPts val="2000"/>
              <a:buChar char="●"/>
            </a:pPr>
            <a:r>
              <a:rPr lang="es"/>
              <a:t>Servicio HttpClient</a:t>
            </a:r>
            <a:endParaRPr/>
          </a:p>
        </p:txBody>
      </p:sp>
      <p:pic>
        <p:nvPicPr>
          <p:cNvPr id="600" name="Google Shape;600;p68"/>
          <p:cNvPicPr preferRelativeResize="0"/>
          <p:nvPr/>
        </p:nvPicPr>
        <p:blipFill>
          <a:blip r:embed="rId3">
            <a:alphaModFix/>
          </a:blip>
          <a:stretch>
            <a:fillRect/>
          </a:stretch>
        </p:blipFill>
        <p:spPr>
          <a:xfrm>
            <a:off x="6318000" y="977725"/>
            <a:ext cx="2329900" cy="2329900"/>
          </a:xfrm>
          <a:prstGeom prst="rect">
            <a:avLst/>
          </a:prstGeom>
          <a:noFill/>
          <a:ln>
            <a:noFill/>
          </a:ln>
        </p:spPr>
      </p:pic>
      <p:sp>
        <p:nvSpPr>
          <p:cNvPr id="601" name="Google Shape;601;p68"/>
          <p:cNvSpPr txBox="1"/>
          <p:nvPr/>
        </p:nvSpPr>
        <p:spPr>
          <a:xfrm>
            <a:off x="5396200" y="3695475"/>
            <a:ext cx="3251700" cy="6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https://beta-rxjsdocs.firebaseapp.com/</a:t>
            </a:r>
            <a:endParaRPr/>
          </a:p>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05"/>
        <p:cNvGrpSpPr/>
        <p:nvPr/>
      </p:nvGrpSpPr>
      <p:grpSpPr>
        <a:xfrm>
          <a:off x="0" y="0"/>
          <a:ext cx="0" cy="0"/>
          <a:chOff x="0" y="0"/>
          <a:chExt cx="0" cy="0"/>
        </a:xfrm>
      </p:grpSpPr>
      <p:sp>
        <p:nvSpPr>
          <p:cNvPr id="606" name="Google Shape;606;p69"/>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607" name="Google Shape;607;p69"/>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title"/>
          </p:nvPr>
        </p:nvSpPr>
        <p:spPr>
          <a:xfrm>
            <a:off x="1314450" y="2028825"/>
            <a:ext cx="7472400" cy="127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2"/>
            </a:pPr>
            <a:r>
              <a:rPr lang="es"/>
              <a:t>Arquitectura de una SPA en Angular</a:t>
            </a:r>
            <a:endParaRPr/>
          </a:p>
        </p:txBody>
      </p:sp>
      <p:sp>
        <p:nvSpPr>
          <p:cNvPr id="613" name="Google Shape;613;p70"/>
          <p:cNvSpPr txBox="1">
            <a:spLocks noGrp="1"/>
          </p:cNvSpPr>
          <p:nvPr>
            <p:ph type="body" idx="1"/>
          </p:nvPr>
        </p:nvSpPr>
        <p:spPr>
          <a:xfrm>
            <a:off x="1314450" y="3443728"/>
            <a:ext cx="7472400" cy="842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módulos y componentes</a:t>
            </a:r>
            <a:endParaRPr/>
          </a:p>
          <a:p>
            <a:pPr marL="0" lvl="0" indent="0" algn="l" rtl="0">
              <a:spcBef>
                <a:spcPts val="0"/>
              </a:spcBef>
              <a:spcAft>
                <a:spcPts val="0"/>
              </a:spcAft>
              <a:buNone/>
            </a:pPr>
            <a:r>
              <a:rPr lang="es"/>
              <a:t>Enrutamiento y navegación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2.a. Arquitectura: módulos y componentes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de Angular</a:t>
            </a:r>
            <a:endParaRPr/>
          </a:p>
        </p:txBody>
      </p:sp>
      <p:pic>
        <p:nvPicPr>
          <p:cNvPr id="624" name="Google Shape;624;p72"/>
          <p:cNvPicPr preferRelativeResize="0"/>
          <p:nvPr/>
        </p:nvPicPr>
        <p:blipFill>
          <a:blip r:embed="rId3">
            <a:alphaModFix/>
          </a:blip>
          <a:stretch>
            <a:fillRect/>
          </a:stretch>
        </p:blipFill>
        <p:spPr>
          <a:xfrm>
            <a:off x="1298550" y="695349"/>
            <a:ext cx="6687951" cy="3401275"/>
          </a:xfrm>
          <a:prstGeom prst="rect">
            <a:avLst/>
          </a:prstGeom>
          <a:noFill/>
          <a:ln>
            <a:noFill/>
          </a:ln>
        </p:spPr>
      </p:pic>
      <p:sp>
        <p:nvSpPr>
          <p:cNvPr id="625" name="Google Shape;625;p72"/>
          <p:cNvSpPr txBox="1"/>
          <p:nvPr/>
        </p:nvSpPr>
        <p:spPr>
          <a:xfrm>
            <a:off x="4848850" y="4141825"/>
            <a:ext cx="35664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u="sng">
                <a:solidFill>
                  <a:schemeClr val="hlink"/>
                </a:solidFill>
                <a:hlinkClick r:id="rId4"/>
              </a:rPr>
              <a:t>https://angular.io/docs/ts/latest/guide/architecture.html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a:t>
            </a:r>
            <a:endParaRPr/>
          </a:p>
        </p:txBody>
      </p:sp>
      <p:sp>
        <p:nvSpPr>
          <p:cNvPr id="631" name="Google Shape;631;p73"/>
          <p:cNvSpPr txBox="1">
            <a:spLocks noGrp="1"/>
          </p:cNvSpPr>
          <p:nvPr>
            <p:ph type="body" idx="1"/>
          </p:nvPr>
        </p:nvSpPr>
        <p:spPr>
          <a:xfrm>
            <a:off x="592925" y="785825"/>
            <a:ext cx="7836600" cy="3341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Agrupación de componentes y otros elementos que son </a:t>
            </a:r>
            <a:br>
              <a:rPr lang="es"/>
            </a:br>
            <a:r>
              <a:rPr lang="es"/>
              <a:t>declarados en la decoración de una determinada clase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Toda app tiene </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al menos un módulo que define los componentes de la app : AppModule</a:t>
            </a:r>
            <a:endParaRPr/>
          </a:p>
          <a:p>
            <a:pPr marL="457200" lvl="0" indent="0" algn="l" rtl="0">
              <a:spcBef>
                <a:spcPts val="0"/>
              </a:spcBef>
              <a:spcAft>
                <a:spcPts val="0"/>
              </a:spcAft>
              <a:buNone/>
            </a:pPr>
            <a:endParaRPr/>
          </a:p>
          <a:p>
            <a:pPr marL="914400" lvl="1" indent="-323850" algn="l" rtl="0">
              <a:spcBef>
                <a:spcPts val="0"/>
              </a:spcBef>
              <a:spcAft>
                <a:spcPts val="0"/>
              </a:spcAft>
              <a:buSzPts val="1500"/>
              <a:buChar char="○"/>
            </a:pPr>
            <a:r>
              <a:rPr lang="es"/>
              <a:t>incluyendo al menos el componente principal </a:t>
            </a:r>
            <a:br>
              <a:rPr lang="es"/>
            </a:br>
            <a:r>
              <a:rPr lang="es"/>
              <a:t>AppComponent- &gt; selector: app-root </a:t>
            </a:r>
            <a:br>
              <a:rPr lang="e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módulo</a:t>
            </a:r>
            <a:endParaRPr/>
          </a:p>
        </p:txBody>
      </p:sp>
      <p:sp>
        <p:nvSpPr>
          <p:cNvPr id="637" name="Google Shape;637;p74"/>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(vacía) </a:t>
            </a:r>
            <a:br>
              <a:rPr lang="es"/>
            </a:br>
            <a:endParaRPr/>
          </a:p>
        </p:txBody>
      </p:sp>
      <p:sp>
        <p:nvSpPr>
          <p:cNvPr id="638" name="Google Shape;638;p74"/>
          <p:cNvSpPr txBox="1"/>
          <p:nvPr/>
        </p:nvSpPr>
        <p:spPr>
          <a:xfrm>
            <a:off x="3576775" y="992550"/>
            <a:ext cx="4922100" cy="3365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@angular/platform-browser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./app-routing.module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declarations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providers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bootstrap</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cxnSp>
        <p:nvCxnSpPr>
          <p:cNvPr id="639" name="Google Shape;639;p74"/>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2350750" y="2388925"/>
            <a:ext cx="1215600" cy="702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2611925" y="2830925"/>
            <a:ext cx="994500" cy="89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módulo</a:t>
            </a:r>
            <a:endParaRPr/>
          </a:p>
        </p:txBody>
      </p:sp>
      <p:pic>
        <p:nvPicPr>
          <p:cNvPr id="647" name="Google Shape;647;p75"/>
          <p:cNvPicPr preferRelativeResize="0"/>
          <p:nvPr/>
        </p:nvPicPr>
        <p:blipFill>
          <a:blip r:embed="rId3">
            <a:alphaModFix/>
          </a:blip>
          <a:stretch>
            <a:fillRect/>
          </a:stretch>
        </p:blipFill>
        <p:spPr>
          <a:xfrm>
            <a:off x="843850" y="746025"/>
            <a:ext cx="8015776" cy="365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a:t>
            </a:r>
            <a:endParaRPr/>
          </a:p>
        </p:txBody>
      </p:sp>
      <p:sp>
        <p:nvSpPr>
          <p:cNvPr id="653" name="Google Shape;653;p76"/>
          <p:cNvSpPr txBox="1">
            <a:spLocks noGrp="1"/>
          </p:cNvSpPr>
          <p:nvPr>
            <p:ph type="body" idx="1"/>
          </p:nvPr>
        </p:nvSpPr>
        <p:spPr>
          <a:xfrm>
            <a:off x="633100" y="1197725"/>
            <a:ext cx="2390700" cy="2356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componente supone una nueva </a:t>
            </a:r>
            <a:r>
              <a:rPr lang="es" b="1">
                <a:latin typeface="Helvetica Neue"/>
                <a:ea typeface="Helvetica Neue"/>
                <a:cs typeface="Helvetica Neue"/>
                <a:sym typeface="Helvetica Neue"/>
              </a:rPr>
              <a:t>etiqueta HTML</a:t>
            </a:r>
            <a:r>
              <a:rPr lang="es"/>
              <a:t> con </a:t>
            </a:r>
            <a:endParaRPr/>
          </a:p>
          <a:p>
            <a:pPr marL="457200" lvl="0" indent="-355600" algn="l" rtl="0">
              <a:spcBef>
                <a:spcPts val="0"/>
              </a:spcBef>
              <a:spcAft>
                <a:spcPts val="0"/>
              </a:spcAft>
              <a:buSzPts val="2000"/>
              <a:buChar char="-"/>
            </a:pPr>
            <a:r>
              <a:rPr lang="es"/>
              <a:t>una vista y </a:t>
            </a:r>
            <a:endParaRPr/>
          </a:p>
          <a:p>
            <a:pPr marL="457200" lvl="0" indent="-355600" algn="l" rtl="0">
              <a:spcBef>
                <a:spcPts val="0"/>
              </a:spcBef>
              <a:spcAft>
                <a:spcPts val="0"/>
              </a:spcAft>
              <a:buSzPts val="2000"/>
              <a:buChar char="-"/>
            </a:pPr>
            <a:r>
              <a:rPr lang="es"/>
              <a:t>una lógica</a:t>
            </a:r>
            <a:endParaRPr/>
          </a:p>
          <a:p>
            <a:pPr marL="0" lvl="0" indent="0" algn="l" rtl="0">
              <a:spcBef>
                <a:spcPts val="0"/>
              </a:spcBef>
              <a:spcAft>
                <a:spcPts val="0"/>
              </a:spcAft>
              <a:buNone/>
            </a:pPr>
            <a:r>
              <a:rPr lang="es"/>
              <a:t>definidas por el desarrollador</a:t>
            </a:r>
            <a:endParaRPr/>
          </a:p>
        </p:txBody>
      </p:sp>
      <p:pic>
        <p:nvPicPr>
          <p:cNvPr id="654" name="Google Shape;654;p76"/>
          <p:cNvPicPr preferRelativeResize="0"/>
          <p:nvPr/>
        </p:nvPicPr>
        <p:blipFill>
          <a:blip r:embed="rId3">
            <a:alphaModFix/>
          </a:blip>
          <a:stretch>
            <a:fillRect/>
          </a:stretch>
        </p:blipFill>
        <p:spPr>
          <a:xfrm>
            <a:off x="3306800" y="650141"/>
            <a:ext cx="5223189" cy="33337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componente</a:t>
            </a:r>
            <a:endParaRPr/>
          </a:p>
        </p:txBody>
      </p:sp>
      <p:sp>
        <p:nvSpPr>
          <p:cNvPr id="660" name="Google Shape;660;p77"/>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(lógica) </a:t>
            </a:r>
            <a:br>
              <a:rPr lang="es"/>
            </a:br>
            <a:endParaRPr/>
          </a:p>
        </p:txBody>
      </p:sp>
      <p:sp>
        <p:nvSpPr>
          <p:cNvPr id="661" name="Google Shape;661;p77"/>
          <p:cNvSpPr txBox="1"/>
          <p:nvPr/>
        </p:nvSpPr>
        <p:spPr>
          <a:xfrm>
            <a:off x="3606425" y="1306050"/>
            <a:ext cx="3927900" cy="2439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p:txBody>
      </p:sp>
      <p:cxnSp>
        <p:nvCxnSpPr>
          <p:cNvPr id="662" name="Google Shape;662;p77"/>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77"/>
          <p:cNvCxnSpPr/>
          <p:nvPr/>
        </p:nvCxnSpPr>
        <p:spPr>
          <a:xfrm rot="10800000" flipH="1">
            <a:off x="2350750" y="2037325"/>
            <a:ext cx="1235700" cy="3516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77"/>
          <p:cNvCxnSpPr/>
          <p:nvPr/>
        </p:nvCxnSpPr>
        <p:spPr>
          <a:xfrm>
            <a:off x="2611925" y="2830925"/>
            <a:ext cx="974400" cy="37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a:blip r:embed="rId3">
            <a:alphaModFix/>
          </a:blip>
          <a:stretch>
            <a:fillRect/>
          </a:stretch>
        </p:blipFill>
        <p:spPr>
          <a:xfrm>
            <a:off x="423650" y="674750"/>
            <a:ext cx="3800524" cy="2748875"/>
          </a:xfrm>
          <a:prstGeom prst="rect">
            <a:avLst/>
          </a:prstGeom>
          <a:noFill/>
          <a:ln>
            <a:noFill/>
          </a:ln>
        </p:spPr>
      </p:pic>
      <p:pic>
        <p:nvPicPr>
          <p:cNvPr id="117" name="Google Shape;117;p15"/>
          <p:cNvPicPr preferRelativeResize="0"/>
          <p:nvPr/>
        </p:nvPicPr>
        <p:blipFill>
          <a:blip r:embed="rId4">
            <a:alphaModFix/>
          </a:blip>
          <a:stretch>
            <a:fillRect/>
          </a:stretch>
        </p:blipFill>
        <p:spPr>
          <a:xfrm>
            <a:off x="3673350" y="1779850"/>
            <a:ext cx="5173551" cy="2598175"/>
          </a:xfrm>
          <a:prstGeom prst="rect">
            <a:avLst/>
          </a:prstGeom>
          <a:noFill/>
          <a:ln>
            <a:noFill/>
          </a:ln>
        </p:spPr>
      </p:pic>
      <p:sp>
        <p:nvSpPr>
          <p:cNvPr id="118" name="Google Shape;118;p15"/>
          <p:cNvSpPr txBox="1"/>
          <p:nvPr/>
        </p:nvSpPr>
        <p:spPr>
          <a:xfrm>
            <a:off x="684825" y="3517775"/>
            <a:ext cx="2459400" cy="3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5"/>
              </a:rPr>
              <a:t>https://angularjs.org/</a:t>
            </a:r>
            <a:endParaRPr u="sng">
              <a:solidFill>
                <a:schemeClr val="hlink"/>
              </a:solidFill>
              <a:hlinkClick r:id="rId5"/>
            </a:endParaRPr>
          </a:p>
        </p:txBody>
      </p:sp>
      <p:sp>
        <p:nvSpPr>
          <p:cNvPr id="119" name="Google Shape;119;p15"/>
          <p:cNvSpPr txBox="1"/>
          <p:nvPr/>
        </p:nvSpPr>
        <p:spPr>
          <a:xfrm>
            <a:off x="5637475" y="1136900"/>
            <a:ext cx="2218500" cy="4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a:t>
            </a:r>
            <a:endParaRPr sz="1100"/>
          </a:p>
          <a:p>
            <a:pPr marL="0" lvl="0" indent="0" algn="l" rtl="0">
              <a:spcBef>
                <a:spcPts val="0"/>
              </a:spcBef>
              <a:spcAft>
                <a:spcPts val="0"/>
              </a:spcAft>
              <a:buNone/>
            </a:pPr>
            <a:r>
              <a:rPr lang="es" sz="1800" u="sng">
                <a:solidFill>
                  <a:schemeClr val="hlink"/>
                </a:solidFill>
                <a:hlinkClick r:id="rId6"/>
              </a:rPr>
              <a:t>https://angular.io/</a:t>
            </a:r>
            <a:endParaRPr sz="1800" u="sng">
              <a:solidFill>
                <a:schemeClr val="hlink"/>
              </a:solidFill>
              <a:hlinkClick r:id="rId6"/>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componente</a:t>
            </a:r>
            <a:endParaRPr/>
          </a:p>
        </p:txBody>
      </p:sp>
      <p:sp>
        <p:nvSpPr>
          <p:cNvPr id="670" name="Google Shape;670;p78"/>
          <p:cNvSpPr txBox="1">
            <a:spLocks noGrp="1"/>
          </p:cNvSpPr>
          <p:nvPr>
            <p:ph type="body" idx="1"/>
          </p:nvPr>
        </p:nvSpPr>
        <p:spPr>
          <a:xfrm>
            <a:off x="733550" y="976700"/>
            <a:ext cx="2310300" cy="307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a:t>
            </a:r>
            <a:endParaRPr/>
          </a:p>
          <a:p>
            <a:pPr marL="0" lvl="0" indent="0" algn="l" rtl="0">
              <a:spcBef>
                <a:spcPts val="0"/>
              </a:spcBef>
              <a:spcAft>
                <a:spcPts val="0"/>
              </a:spcAft>
              <a:buNone/>
            </a:pPr>
            <a:r>
              <a:rPr lang="es"/>
              <a:t>	selector</a:t>
            </a:r>
            <a:br>
              <a:rPr lang="es"/>
            </a:br>
            <a:r>
              <a:rPr lang="es"/>
              <a:t>	template</a:t>
            </a:r>
            <a:br>
              <a:rPr lang="es"/>
            </a:br>
            <a:r>
              <a:rPr lang="es"/>
              <a:t>	templateUrl</a:t>
            </a:r>
            <a:br>
              <a:rPr lang="es"/>
            </a:br>
            <a:r>
              <a:rPr lang="es"/>
              <a:t>	styles</a:t>
            </a:r>
            <a:br>
              <a:rPr lang="es"/>
            </a:br>
            <a:r>
              <a:rPr lang="es"/>
              <a:t>	styleUrls</a:t>
            </a:r>
            <a:br>
              <a:rPr lang="es"/>
            </a:br>
            <a:r>
              <a:rPr lang="es"/>
              <a:t>	encapsulation</a:t>
            </a:r>
            <a:br>
              <a:rPr lang="es"/>
            </a:br>
            <a:r>
              <a:rPr lang="es"/>
              <a:t>	animations</a:t>
            </a:r>
            <a:endParaRPr/>
          </a:p>
          <a:p>
            <a:pPr marL="0" lvl="0" indent="0" algn="l" rtl="0">
              <a:spcBef>
                <a:spcPts val="0"/>
              </a:spcBef>
              <a:spcAft>
                <a:spcPts val="0"/>
              </a:spcAft>
              <a:buNone/>
            </a:pPr>
            <a:r>
              <a:rPr lang="es"/>
              <a:t>})</a:t>
            </a:r>
            <a:endParaRPr/>
          </a:p>
        </p:txBody>
      </p:sp>
      <p:sp>
        <p:nvSpPr>
          <p:cNvPr id="671" name="Google Shape;671;p78"/>
          <p:cNvSpPr txBox="1"/>
          <p:nvPr/>
        </p:nvSpPr>
        <p:spPr>
          <a:xfrm>
            <a:off x="3827475" y="8555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Otros metadatos</a:t>
            </a:r>
            <a:endParaRPr sz="1200">
              <a:solidFill>
                <a:srgbClr val="979797"/>
              </a:solidFill>
            </a:endParaRPr>
          </a:p>
          <a:p>
            <a:pPr marL="0" lvl="0" indent="0" algn="l" rtl="0">
              <a:spcBef>
                <a:spcPts val="0"/>
              </a:spcBef>
              <a:spcAft>
                <a:spcPts val="0"/>
              </a:spcAft>
              <a:buNone/>
            </a:pPr>
            <a:r>
              <a:rPr lang="es">
                <a:solidFill>
                  <a:srgbClr val="979797"/>
                </a:solidFill>
              </a:rPr>
              <a:t>changeDetection</a:t>
            </a:r>
            <a:endParaRPr>
              <a:solidFill>
                <a:srgbClr val="979797"/>
              </a:solidFill>
            </a:endParaRPr>
          </a:p>
          <a:p>
            <a:pPr marL="0" lvl="0" indent="0" algn="l" rtl="0">
              <a:spcBef>
                <a:spcPts val="0"/>
              </a:spcBef>
              <a:spcAft>
                <a:spcPts val="0"/>
              </a:spcAft>
              <a:buNone/>
            </a:pPr>
            <a:r>
              <a:rPr lang="es">
                <a:solidFill>
                  <a:srgbClr val="979797"/>
                </a:solidFill>
              </a:rPr>
              <a:t>viewProviders</a:t>
            </a:r>
            <a:endParaRPr>
              <a:solidFill>
                <a:srgbClr val="979797"/>
              </a:solidFill>
            </a:endParaRPr>
          </a:p>
          <a:p>
            <a:pPr marL="0" lvl="0" indent="0" algn="l" rtl="0">
              <a:spcBef>
                <a:spcPts val="0"/>
              </a:spcBef>
              <a:spcAft>
                <a:spcPts val="0"/>
              </a:spcAft>
              <a:buNone/>
            </a:pPr>
            <a:r>
              <a:rPr lang="es">
                <a:solidFill>
                  <a:srgbClr val="979797"/>
                </a:solidFill>
              </a:rPr>
              <a:t>moduleId</a:t>
            </a:r>
            <a:endParaRPr>
              <a:solidFill>
                <a:srgbClr val="979797"/>
              </a:solidFill>
            </a:endParaRPr>
          </a:p>
          <a:p>
            <a:pPr marL="0" lvl="0" indent="0" algn="l" rtl="0">
              <a:spcBef>
                <a:spcPts val="0"/>
              </a:spcBef>
              <a:spcAft>
                <a:spcPts val="0"/>
              </a:spcAft>
              <a:buNone/>
            </a:pPr>
            <a:r>
              <a:rPr lang="es">
                <a:solidFill>
                  <a:srgbClr val="979797"/>
                </a:solidFill>
              </a:rPr>
              <a:t>interpolation</a:t>
            </a:r>
            <a:endParaRPr>
              <a:solidFill>
                <a:srgbClr val="979797"/>
              </a:solidFill>
            </a:endParaRPr>
          </a:p>
          <a:p>
            <a:pPr marL="0" lvl="0" indent="0" algn="l" rtl="0">
              <a:spcBef>
                <a:spcPts val="0"/>
              </a:spcBef>
              <a:spcAft>
                <a:spcPts val="0"/>
              </a:spcAft>
              <a:buNone/>
            </a:pPr>
            <a:r>
              <a:rPr lang="es">
                <a:solidFill>
                  <a:srgbClr val="979797"/>
                </a:solidFill>
              </a:rPr>
              <a:t>entryComponents</a:t>
            </a:r>
            <a:endParaRPr>
              <a:solidFill>
                <a:srgbClr val="979797"/>
              </a:solidFill>
            </a:endParaRPr>
          </a:p>
          <a:p>
            <a:pPr marL="0" lvl="0" indent="0" algn="l" rtl="0">
              <a:spcBef>
                <a:spcPts val="0"/>
              </a:spcBef>
              <a:spcAft>
                <a:spcPts val="0"/>
              </a:spcAft>
              <a:buNone/>
            </a:pPr>
            <a:r>
              <a:rPr lang="es">
                <a:solidFill>
                  <a:srgbClr val="979797"/>
                </a:solidFill>
              </a:rPr>
              <a:t>preserveWhitespaces</a:t>
            </a:r>
            <a:endParaRPr>
              <a:solidFill>
                <a:srgbClr val="979797"/>
              </a:solidFill>
            </a:endParaRPr>
          </a:p>
          <a:p>
            <a:pPr marL="0" lvl="0" indent="0" algn="l" rtl="0">
              <a:spcBef>
                <a:spcPts val="0"/>
              </a:spcBef>
              <a:spcAft>
                <a:spcPts val="0"/>
              </a:spcAft>
              <a:buNone/>
            </a:pPr>
            <a:r>
              <a:rPr lang="es">
                <a:solidFill>
                  <a:srgbClr val="979797"/>
                </a:solidFill>
              </a:rPr>
              <a:t>// inherited from core/Directive</a:t>
            </a:r>
            <a:endParaRPr>
              <a:solidFill>
                <a:srgbClr val="979797"/>
              </a:solidFill>
            </a:endParaRPr>
          </a:p>
          <a:p>
            <a:pPr marL="0" lvl="0" indent="0" algn="l" rtl="0">
              <a:spcBef>
                <a:spcPts val="0"/>
              </a:spcBef>
              <a:spcAft>
                <a:spcPts val="0"/>
              </a:spcAft>
              <a:buNone/>
            </a:pPr>
            <a:r>
              <a:rPr lang="es">
                <a:solidFill>
                  <a:srgbClr val="979797"/>
                </a:solidFill>
              </a:rPr>
              <a:t>host</a:t>
            </a:r>
            <a:endParaRPr>
              <a:solidFill>
                <a:srgbClr val="979797"/>
              </a:solidFill>
            </a:endParaRPr>
          </a:p>
          <a:p>
            <a:pPr marL="0" lvl="0" indent="0" algn="l" rtl="0">
              <a:spcBef>
                <a:spcPts val="0"/>
              </a:spcBef>
              <a:spcAft>
                <a:spcPts val="0"/>
              </a:spcAft>
              <a:buNone/>
            </a:pPr>
            <a:r>
              <a:rPr lang="es">
                <a:solidFill>
                  <a:srgbClr val="979797"/>
                </a:solidFill>
              </a:rPr>
              <a:t>providers</a:t>
            </a:r>
            <a:endParaRPr>
              <a:solidFill>
                <a:srgbClr val="979797"/>
              </a:solidFill>
            </a:endParaRPr>
          </a:p>
          <a:p>
            <a:pPr marL="0" lvl="0" indent="0" algn="l" rtl="0">
              <a:spcBef>
                <a:spcPts val="0"/>
              </a:spcBef>
              <a:spcAft>
                <a:spcPts val="0"/>
              </a:spcAft>
              <a:buNone/>
            </a:pPr>
            <a:r>
              <a:rPr lang="es">
                <a:solidFill>
                  <a:srgbClr val="979797"/>
                </a:solidFill>
              </a:rPr>
              <a:t>exportAs</a:t>
            </a:r>
            <a:endParaRPr>
              <a:solidFill>
                <a:srgbClr val="979797"/>
              </a:solidFill>
            </a:endParaRPr>
          </a:p>
          <a:p>
            <a:pPr marL="0" lvl="0" indent="0" algn="l" rtl="0">
              <a:spcBef>
                <a:spcPts val="0"/>
              </a:spcBef>
              <a:spcAft>
                <a:spcPts val="0"/>
              </a:spcAft>
              <a:buNone/>
            </a:pPr>
            <a:r>
              <a:rPr lang="es">
                <a:solidFill>
                  <a:srgbClr val="979797"/>
                </a:solidFill>
              </a:rPr>
              <a:t>queries</a:t>
            </a:r>
            <a:endParaRPr>
              <a:solidFill>
                <a:srgbClr val="97979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 del componente: HTML template</a:t>
            </a:r>
            <a:endParaRPr/>
          </a:p>
        </p:txBody>
      </p:sp>
      <p:sp>
        <p:nvSpPr>
          <p:cNvPr id="677" name="Google Shape;677;p79"/>
          <p:cNvSpPr txBox="1">
            <a:spLocks noGrp="1"/>
          </p:cNvSpPr>
          <p:nvPr>
            <p:ph type="body" idx="1"/>
          </p:nvPr>
        </p:nvSpPr>
        <p:spPr>
          <a:xfrm>
            <a:off x="592925" y="785817"/>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vista del componente (HTML) se genera en función de dos elementos</a:t>
            </a:r>
            <a:endParaRPr/>
          </a:p>
        </p:txBody>
      </p:sp>
      <p:sp>
        <p:nvSpPr>
          <p:cNvPr id="678" name="Google Shape;678;p79"/>
          <p:cNvSpPr txBox="1"/>
          <p:nvPr/>
        </p:nvSpPr>
        <p:spPr>
          <a:xfrm>
            <a:off x="833800" y="1761200"/>
            <a:ext cx="2792700" cy="25581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su estado, definido por el valor de los atributos de la clase en un determinado momento</a:t>
            </a:r>
            <a:endParaRPr/>
          </a:p>
          <a:p>
            <a:pPr marL="457200" lvl="0" indent="-317500" algn="l" rtl="0">
              <a:spcBef>
                <a:spcPts val="0"/>
              </a:spcBef>
              <a:spcAft>
                <a:spcPts val="0"/>
              </a:spcAft>
              <a:buSzPts val="1400"/>
              <a:buChar char="●"/>
            </a:pPr>
            <a:r>
              <a:rPr lang="es"/>
              <a:t>la plantilla o template que tiene asociado el componente, donde además de HTML puede haber referencia a dichos atributos mediante el lenguaje de plantillas de Angular</a:t>
            </a:r>
            <a:endParaRPr/>
          </a:p>
        </p:txBody>
      </p:sp>
      <p:sp>
        <p:nvSpPr>
          <p:cNvPr id="679" name="Google Shape;679;p79"/>
          <p:cNvSpPr txBox="1"/>
          <p:nvPr/>
        </p:nvSpPr>
        <p:spPr>
          <a:xfrm>
            <a:off x="4209175" y="1366325"/>
            <a:ext cx="32349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 logo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
        <p:nvSpPr>
          <p:cNvPr id="680" name="Google Shape;680;p79"/>
          <p:cNvSpPr txBox="1"/>
          <p:nvPr/>
        </p:nvSpPr>
        <p:spPr>
          <a:xfrm>
            <a:off x="4271150" y="3015600"/>
            <a:ext cx="27927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cxnSp>
        <p:nvCxnSpPr>
          <p:cNvPr id="681" name="Google Shape;681;p79"/>
          <p:cNvCxnSpPr>
            <a:endCxn id="679" idx="1"/>
          </p:cNvCxnSpPr>
          <p:nvPr/>
        </p:nvCxnSpPr>
        <p:spPr>
          <a:xfrm rot="10800000" flipH="1">
            <a:off x="3696775" y="2018225"/>
            <a:ext cx="512400" cy="250200"/>
          </a:xfrm>
          <a:prstGeom prst="straightConnector1">
            <a:avLst/>
          </a:prstGeom>
          <a:noFill/>
          <a:ln w="9525" cap="flat" cmpd="sng">
            <a:solidFill>
              <a:schemeClr val="dk2"/>
            </a:solidFill>
            <a:prstDash val="solid"/>
            <a:round/>
            <a:headEnd type="none" w="med" len="med"/>
            <a:tailEnd type="triangle" w="med" len="med"/>
          </a:ln>
        </p:spPr>
      </p:cxnSp>
      <p:cxnSp>
        <p:nvCxnSpPr>
          <p:cNvPr id="682" name="Google Shape;682;p79"/>
          <p:cNvCxnSpPr>
            <a:endCxn id="680" idx="1"/>
          </p:cNvCxnSpPr>
          <p:nvPr/>
        </p:nvCxnSpPr>
        <p:spPr>
          <a:xfrm>
            <a:off x="3666650" y="3483900"/>
            <a:ext cx="604500" cy="18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Generadores de angular CLI</a:t>
            </a:r>
            <a:endParaRPr/>
          </a:p>
        </p:txBody>
      </p:sp>
      <p:sp>
        <p:nvSpPr>
          <p:cNvPr id="688" name="Google Shape;688;p80"/>
          <p:cNvSpPr txBox="1">
            <a:spLocks noGrp="1"/>
          </p:cNvSpPr>
          <p:nvPr>
            <p:ph type="body" idx="1"/>
          </p:nvPr>
        </p:nvSpPr>
        <p:spPr>
          <a:xfrm>
            <a:off x="618850" y="1097250"/>
            <a:ext cx="3234600" cy="2045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herramienta generate (g) de Angular CLI permite generar la estructura básica de los distintos elementos que componen el framework</a:t>
            </a:r>
            <a:endParaRPr/>
          </a:p>
        </p:txBody>
      </p:sp>
      <p:sp>
        <p:nvSpPr>
          <p:cNvPr id="689" name="Google Shape;689;p80"/>
          <p:cNvSpPr txBox="1"/>
          <p:nvPr/>
        </p:nvSpPr>
        <p:spPr>
          <a:xfrm>
            <a:off x="4641250" y="902738"/>
            <a:ext cx="3000000" cy="2680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class</a:t>
            </a:r>
            <a:endParaRPr/>
          </a:p>
          <a:p>
            <a:pPr marL="457200" lvl="0" indent="-317500" algn="l" rtl="0">
              <a:spcBef>
                <a:spcPts val="0"/>
              </a:spcBef>
              <a:spcAft>
                <a:spcPts val="0"/>
              </a:spcAft>
              <a:buSzPts val="1400"/>
              <a:buChar char="●"/>
            </a:pPr>
            <a:r>
              <a:rPr lang="es"/>
              <a:t>component</a:t>
            </a:r>
            <a:endParaRPr/>
          </a:p>
          <a:p>
            <a:pPr marL="457200" lvl="0" indent="-317500" algn="l" rtl="0">
              <a:spcBef>
                <a:spcPts val="0"/>
              </a:spcBef>
              <a:spcAft>
                <a:spcPts val="0"/>
              </a:spcAft>
              <a:buSzPts val="1400"/>
              <a:buChar char="●"/>
            </a:pPr>
            <a:r>
              <a:rPr lang="es"/>
              <a:t>directive</a:t>
            </a:r>
            <a:endParaRPr/>
          </a:p>
          <a:p>
            <a:pPr marL="457200" lvl="0" indent="-317500" algn="l" rtl="0">
              <a:spcBef>
                <a:spcPts val="0"/>
              </a:spcBef>
              <a:spcAft>
                <a:spcPts val="0"/>
              </a:spcAft>
              <a:buSzPts val="1400"/>
              <a:buChar char="●"/>
            </a:pPr>
            <a:r>
              <a:rPr lang="es"/>
              <a:t>enum</a:t>
            </a:r>
            <a:endParaRPr/>
          </a:p>
          <a:p>
            <a:pPr marL="457200" lvl="0" indent="-317500" algn="l" rtl="0">
              <a:spcBef>
                <a:spcPts val="0"/>
              </a:spcBef>
              <a:spcAft>
                <a:spcPts val="0"/>
              </a:spcAft>
              <a:buSzPts val="1400"/>
              <a:buChar char="●"/>
            </a:pPr>
            <a:r>
              <a:rPr lang="es"/>
              <a:t>guard</a:t>
            </a:r>
            <a:endParaRPr/>
          </a:p>
          <a:p>
            <a:pPr marL="457200" lvl="0" indent="-317500" algn="l" rtl="0">
              <a:spcBef>
                <a:spcPts val="0"/>
              </a:spcBef>
              <a:spcAft>
                <a:spcPts val="0"/>
              </a:spcAft>
              <a:buSzPts val="1400"/>
              <a:buChar char="●"/>
            </a:pPr>
            <a:r>
              <a:rPr lang="es"/>
              <a:t>interface</a:t>
            </a:r>
            <a:endParaRPr/>
          </a:p>
          <a:p>
            <a:pPr marL="457200" lvl="0" indent="-317500" algn="l" rtl="0">
              <a:spcBef>
                <a:spcPts val="0"/>
              </a:spcBef>
              <a:spcAft>
                <a:spcPts val="0"/>
              </a:spcAft>
              <a:buSzPts val="1400"/>
              <a:buChar char="●"/>
            </a:pPr>
            <a:r>
              <a:rPr lang="es"/>
              <a:t>module</a:t>
            </a:r>
            <a:endParaRPr/>
          </a:p>
          <a:p>
            <a:pPr marL="457200" lvl="0" indent="-317500" algn="l" rtl="0">
              <a:spcBef>
                <a:spcPts val="0"/>
              </a:spcBef>
              <a:spcAft>
                <a:spcPts val="0"/>
              </a:spcAft>
              <a:buSzPts val="1400"/>
              <a:buChar char="●"/>
            </a:pPr>
            <a:r>
              <a:rPr lang="es"/>
              <a:t>pipe</a:t>
            </a:r>
            <a:endParaRPr/>
          </a:p>
          <a:p>
            <a:pPr marL="457200" lvl="0" indent="-317500" algn="l" rtl="0">
              <a:spcBef>
                <a:spcPts val="0"/>
              </a:spcBef>
              <a:spcAft>
                <a:spcPts val="0"/>
              </a:spcAft>
              <a:buSzPts val="1400"/>
              <a:buChar char="●"/>
            </a:pPr>
            <a:r>
              <a:rPr lang="es"/>
              <a:t>service</a:t>
            </a:r>
            <a:endParaRPr/>
          </a:p>
          <a:p>
            <a:pPr marL="457200" lvl="0" indent="-317500" algn="l" rtl="0">
              <a:spcBef>
                <a:spcPts val="0"/>
              </a:spcBef>
              <a:spcAft>
                <a:spcPts val="0"/>
              </a:spcAft>
              <a:buSzPts val="1400"/>
              <a:buChar char="●"/>
            </a:pPr>
            <a:r>
              <a:rPr lang="es"/>
              <a:t>application</a:t>
            </a:r>
            <a:endParaRPr/>
          </a:p>
          <a:p>
            <a:pPr marL="457200" lvl="0" indent="-317500" algn="l" rtl="0">
              <a:spcBef>
                <a:spcPts val="0"/>
              </a:spcBef>
              <a:spcAft>
                <a:spcPts val="0"/>
              </a:spcAft>
              <a:buSzPts val="1400"/>
              <a:buChar char="●"/>
            </a:pPr>
            <a:r>
              <a:rPr lang="es"/>
              <a:t>library</a:t>
            </a:r>
            <a:endParaRPr/>
          </a:p>
          <a:p>
            <a:pPr marL="457200" lvl="0" indent="-317500" algn="l" rtl="0">
              <a:spcBef>
                <a:spcPts val="0"/>
              </a:spcBef>
              <a:spcAft>
                <a:spcPts val="0"/>
              </a:spcAft>
              <a:buSzPts val="1400"/>
              <a:buChar char="●"/>
            </a:pPr>
            <a:r>
              <a:rPr lang="es"/>
              <a:t>universal</a:t>
            </a:r>
            <a:endParaRPr/>
          </a:p>
        </p:txBody>
      </p:sp>
      <p:sp>
        <p:nvSpPr>
          <p:cNvPr id="690" name="Google Shape;690;p80"/>
          <p:cNvSpPr txBox="1"/>
          <p:nvPr/>
        </p:nvSpPr>
        <p:spPr>
          <a:xfrm>
            <a:off x="1838400" y="3835525"/>
            <a:ext cx="6138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Desde Angular 6 se emplea el API abierto Schematics, disponible para que programas de terceros puedan usar ng g para crear sus propios elementos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Creación del módulo “core”</a:t>
            </a:r>
            <a:endParaRPr/>
          </a:p>
        </p:txBody>
      </p:sp>
      <p:sp>
        <p:nvSpPr>
          <p:cNvPr id="696" name="Google Shape;696;p81"/>
          <p:cNvSpPr txBox="1">
            <a:spLocks noGrp="1"/>
          </p:cNvSpPr>
          <p:nvPr>
            <p:ph type="body" idx="1"/>
          </p:nvPr>
        </p:nvSpPr>
        <p:spPr>
          <a:xfrm>
            <a:off x="592925" y="785817"/>
            <a:ext cx="7836600" cy="81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Nombre arbitrario para un módulo que contendrá los componentes comunes a toda la app</a:t>
            </a:r>
            <a:endParaRPr/>
          </a:p>
        </p:txBody>
      </p:sp>
      <p:sp>
        <p:nvSpPr>
          <p:cNvPr id="697" name="Google Shape;697;p81"/>
          <p:cNvSpPr txBox="1"/>
          <p:nvPr/>
        </p:nvSpPr>
        <p:spPr>
          <a:xfrm>
            <a:off x="783600" y="2140025"/>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--help</a:t>
            </a:r>
            <a:endParaRPr b="1">
              <a:solidFill>
                <a:schemeClr val="lt1"/>
              </a:solidFill>
            </a:endParaRPr>
          </a:p>
        </p:txBody>
      </p:sp>
      <p:sp>
        <p:nvSpPr>
          <p:cNvPr id="698" name="Google Shape;698;p81"/>
          <p:cNvSpPr txBox="1"/>
          <p:nvPr/>
        </p:nvSpPr>
        <p:spPr>
          <a:xfrm>
            <a:off x="783600" y="34036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core  </a:t>
            </a:r>
            <a:endParaRPr b="1">
              <a:solidFill>
                <a:schemeClr val="lt1"/>
              </a:solidFill>
            </a:endParaRPr>
          </a:p>
        </p:txBody>
      </p:sp>
      <p:sp>
        <p:nvSpPr>
          <p:cNvPr id="699" name="Google Shape;699;p81"/>
          <p:cNvSpPr txBox="1"/>
          <p:nvPr/>
        </p:nvSpPr>
        <p:spPr>
          <a:xfrm>
            <a:off x="3347500" y="1605425"/>
            <a:ext cx="4377900" cy="15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 --dry-run (-d)     Run through without making any changes.</a:t>
            </a:r>
            <a:br>
              <a:rPr lang="es" sz="1100"/>
            </a:br>
            <a:r>
              <a:rPr lang="es" sz="1100"/>
              <a:t>  --flat     Flag to indicate if a dir is created.</a:t>
            </a:r>
            <a:br>
              <a:rPr lang="es" sz="1100"/>
            </a:br>
            <a:r>
              <a:rPr lang="es" sz="1100"/>
              <a:t>  --force (-f)     Forces overwriting of files.</a:t>
            </a:r>
            <a:br>
              <a:rPr lang="es" sz="1100"/>
            </a:br>
            <a:r>
              <a:rPr lang="es" sz="1100"/>
              <a:t>  --module (-m)    Allows specification of the declaring module.</a:t>
            </a:r>
            <a:br>
              <a:rPr lang="es" sz="1100"/>
            </a:br>
            <a:r>
              <a:rPr lang="es" sz="1100"/>
              <a:t>  --project    The name of the project.</a:t>
            </a:r>
            <a:br>
              <a:rPr lang="es" sz="1100"/>
            </a:br>
            <a:r>
              <a:rPr lang="es" sz="1100"/>
              <a:t>  --routing    Generates a routing module.</a:t>
            </a:r>
            <a:br>
              <a:rPr lang="es" sz="1100"/>
            </a:br>
            <a:r>
              <a:rPr lang="es" sz="1100"/>
              <a:t>  --routing-scope    The scope for the generated routing.</a:t>
            </a:r>
            <a:br>
              <a:rPr lang="es" sz="1100"/>
            </a:br>
            <a:r>
              <a:rPr lang="es" sz="1100"/>
              <a:t>  --spec    Specifies if a spec file is generated.</a:t>
            </a:r>
            <a:endParaRPr sz="1100"/>
          </a:p>
        </p:txBody>
      </p:sp>
      <p:cxnSp>
        <p:nvCxnSpPr>
          <p:cNvPr id="700" name="Google Shape;700;p81"/>
          <p:cNvCxnSpPr>
            <a:stCxn id="697" idx="3"/>
            <a:endCxn id="699" idx="1"/>
          </p:cNvCxnSpPr>
          <p:nvPr/>
        </p:nvCxnSpPr>
        <p:spPr>
          <a:xfrm>
            <a:off x="2421000" y="2378975"/>
            <a:ext cx="926400" cy="0"/>
          </a:xfrm>
          <a:prstGeom prst="straightConnector1">
            <a:avLst/>
          </a:prstGeom>
          <a:noFill/>
          <a:ln w="9525" cap="flat" cmpd="sng">
            <a:solidFill>
              <a:schemeClr val="dk2"/>
            </a:solidFill>
            <a:prstDash val="solid"/>
            <a:round/>
            <a:headEnd type="none" w="med" len="med"/>
            <a:tailEnd type="triangle" w="med" len="med"/>
          </a:ln>
        </p:spPr>
      </p:cxnSp>
      <p:sp>
        <p:nvSpPr>
          <p:cNvPr id="701" name="Google Shape;701;p81"/>
          <p:cNvSpPr txBox="1"/>
          <p:nvPr/>
        </p:nvSpPr>
        <p:spPr>
          <a:xfrm>
            <a:off x="3556250" y="3403650"/>
            <a:ext cx="50934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Un módulo nuevo, si no carga de forma diferida, debe ser importado por otro módulo, para incorporarse al árbol de módulos de la aplicación</a:t>
            </a:r>
            <a:endParaRPr/>
          </a:p>
        </p:txBody>
      </p:sp>
      <p:cxnSp>
        <p:nvCxnSpPr>
          <p:cNvPr id="702" name="Google Shape;702;p81"/>
          <p:cNvCxnSpPr>
            <a:stCxn id="698" idx="3"/>
            <a:endCxn id="701" idx="1"/>
          </p:cNvCxnSpPr>
          <p:nvPr/>
        </p:nvCxnSpPr>
        <p:spPr>
          <a:xfrm>
            <a:off x="2421000" y="3642600"/>
            <a:ext cx="1135200" cy="17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del módulo “core”</a:t>
            </a:r>
            <a:endParaRPr/>
          </a:p>
        </p:txBody>
      </p:sp>
      <p:sp>
        <p:nvSpPr>
          <p:cNvPr id="708" name="Google Shape;708;p82"/>
          <p:cNvSpPr txBox="1">
            <a:spLocks noGrp="1"/>
          </p:cNvSpPr>
          <p:nvPr>
            <p:ph type="body" idx="1"/>
          </p:nvPr>
        </p:nvSpPr>
        <p:spPr>
          <a:xfrm>
            <a:off x="592925" y="785825"/>
            <a:ext cx="2260200" cy="147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head</a:t>
            </a:r>
            <a:endParaRPr/>
          </a:p>
          <a:p>
            <a:pPr marL="457200" lvl="0" indent="-355600" algn="l" rtl="0">
              <a:spcBef>
                <a:spcPts val="0"/>
              </a:spcBef>
              <a:spcAft>
                <a:spcPts val="0"/>
              </a:spcAft>
              <a:buSzPts val="2000"/>
              <a:buChar char="●"/>
            </a:pPr>
            <a:r>
              <a:rPr lang="es"/>
              <a:t>footer</a:t>
            </a:r>
            <a:endParaRPr/>
          </a:p>
          <a:p>
            <a:pPr marL="457200" lvl="0" indent="-355600" algn="l" rtl="0">
              <a:spcBef>
                <a:spcPts val="0"/>
              </a:spcBef>
              <a:spcAft>
                <a:spcPts val="0"/>
              </a:spcAft>
              <a:buSzPts val="2000"/>
              <a:buChar char="●"/>
            </a:pPr>
            <a:r>
              <a:rPr lang="es"/>
              <a:t>menu</a:t>
            </a:r>
            <a:endParaRPr/>
          </a:p>
          <a:p>
            <a:pPr marL="457200" lvl="0" indent="-355600" algn="l" rtl="0">
              <a:spcBef>
                <a:spcPts val="0"/>
              </a:spcBef>
              <a:spcAft>
                <a:spcPts val="0"/>
              </a:spcAft>
              <a:buSzPts val="2000"/>
              <a:buChar char="●"/>
            </a:pPr>
            <a:r>
              <a:rPr lang="es"/>
              <a:t>main</a:t>
            </a:r>
            <a:endParaRPr/>
          </a:p>
        </p:txBody>
      </p:sp>
      <p:sp>
        <p:nvSpPr>
          <p:cNvPr id="709" name="Google Shape;709;p82"/>
          <p:cNvSpPr txBox="1"/>
          <p:nvPr/>
        </p:nvSpPr>
        <p:spPr>
          <a:xfrm>
            <a:off x="954425" y="2393900"/>
            <a:ext cx="1898700" cy="103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core/head </a:t>
            </a:r>
            <a:endParaRPr b="1">
              <a:solidFill>
                <a:schemeClr val="lt1"/>
              </a:solidFill>
            </a:endParaRPr>
          </a:p>
          <a:p>
            <a:pPr marL="0" lvl="0" indent="0" algn="l" rtl="0">
              <a:spcBef>
                <a:spcPts val="0"/>
              </a:spcBef>
              <a:spcAft>
                <a:spcPts val="0"/>
              </a:spcAft>
              <a:buNone/>
            </a:pPr>
            <a:r>
              <a:rPr lang="es" b="1">
                <a:solidFill>
                  <a:schemeClr val="lt1"/>
                </a:solidFill>
              </a:rPr>
              <a:t>ng g c core/footer  </a:t>
            </a:r>
            <a:endParaRPr b="1">
              <a:solidFill>
                <a:schemeClr val="lt1"/>
              </a:solidFill>
            </a:endParaRPr>
          </a:p>
          <a:p>
            <a:pPr marL="0" lvl="0" indent="0" algn="l" rtl="0">
              <a:spcBef>
                <a:spcPts val="0"/>
              </a:spcBef>
              <a:spcAft>
                <a:spcPts val="0"/>
              </a:spcAft>
              <a:buNone/>
            </a:pPr>
            <a:r>
              <a:rPr lang="es" b="1">
                <a:solidFill>
                  <a:schemeClr val="lt1"/>
                </a:solidFill>
              </a:rPr>
              <a:t>ng g c core/menu  </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core/main  </a:t>
            </a:r>
            <a:endParaRPr b="1">
              <a:solidFill>
                <a:schemeClr val="lt1"/>
              </a:solidFill>
            </a:endParaRPr>
          </a:p>
        </p:txBody>
      </p:sp>
      <p:sp>
        <p:nvSpPr>
          <p:cNvPr id="710" name="Google Shape;710;p82"/>
          <p:cNvSpPr txBox="1"/>
          <p:nvPr/>
        </p:nvSpPr>
        <p:spPr>
          <a:xfrm>
            <a:off x="3666775" y="1101025"/>
            <a:ext cx="4269600" cy="326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kc-head</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711" name="Google Shape;711;p82"/>
          <p:cNvSpPr txBox="1"/>
          <p:nvPr/>
        </p:nvSpPr>
        <p:spPr>
          <a:xfrm>
            <a:off x="5726125" y="3277900"/>
            <a:ext cx="2933400" cy="8088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Todos los componentes, excepto el inicial, implementan el interface OnInit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Ciclo de vida de componentes y directivas</a:t>
            </a:r>
            <a:endParaRPr/>
          </a:p>
        </p:txBody>
      </p:sp>
      <p:sp>
        <p:nvSpPr>
          <p:cNvPr id="717" name="Google Shape;717;p83"/>
          <p:cNvSpPr txBox="1">
            <a:spLocks noGrp="1"/>
          </p:cNvSpPr>
          <p:nvPr>
            <p:ph type="body" idx="1"/>
          </p:nvPr>
        </p:nvSpPr>
        <p:spPr>
          <a:xfrm>
            <a:off x="673300" y="1047025"/>
            <a:ext cx="4038300" cy="152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Existen “hooks” asociados a diversas circunstancias en las que se ejecutará automáticamente el código asociado a ellos</a:t>
            </a:r>
            <a:endParaRPr/>
          </a:p>
        </p:txBody>
      </p:sp>
      <p:pic>
        <p:nvPicPr>
          <p:cNvPr id="718" name="Google Shape;718;p83"/>
          <p:cNvPicPr preferRelativeResize="0"/>
          <p:nvPr/>
        </p:nvPicPr>
        <p:blipFill>
          <a:blip r:embed="rId3">
            <a:alphaModFix/>
          </a:blip>
          <a:stretch>
            <a:fillRect/>
          </a:stretch>
        </p:blipFill>
        <p:spPr>
          <a:xfrm>
            <a:off x="5197176" y="934714"/>
            <a:ext cx="2415825" cy="3274075"/>
          </a:xfrm>
          <a:prstGeom prst="rect">
            <a:avLst/>
          </a:prstGeom>
          <a:noFill/>
          <a:ln>
            <a:noFill/>
          </a:ln>
        </p:spPr>
      </p:pic>
      <p:sp>
        <p:nvSpPr>
          <p:cNvPr id="719" name="Google Shape;719;p83"/>
          <p:cNvSpPr txBox="1"/>
          <p:nvPr/>
        </p:nvSpPr>
        <p:spPr>
          <a:xfrm>
            <a:off x="1466675" y="2710400"/>
            <a:ext cx="28431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indicados en azul son exclusivos de los componentes (no existen en la directivas)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Integración de los componentes</a:t>
            </a:r>
            <a:endParaRPr/>
          </a:p>
        </p:txBody>
      </p:sp>
      <p:sp>
        <p:nvSpPr>
          <p:cNvPr id="725" name="Google Shape;725;p84"/>
          <p:cNvSpPr txBox="1"/>
          <p:nvPr/>
        </p:nvSpPr>
        <p:spPr>
          <a:xfrm>
            <a:off x="2780900" y="1131175"/>
            <a:ext cx="4701600" cy="3126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@angular/common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./head/head.component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declarations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CoreModule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726" name="Google Shape;726;p84"/>
          <p:cNvSpPr txBox="1"/>
          <p:nvPr/>
        </p:nvSpPr>
        <p:spPr>
          <a:xfrm>
            <a:off x="530575" y="1474750"/>
            <a:ext cx="1838400" cy="1577100"/>
          </a:xfrm>
          <a:prstGeom prst="rect">
            <a:avLst/>
          </a:prstGeom>
          <a:solidFill>
            <a:srgbClr val="E69138"/>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t>La creación de un componente incluye su inclusión en el módulo que lo aloja, a nivel TypeScript y a nivel Angular</a:t>
            </a:r>
            <a:endParaRPr/>
          </a:p>
        </p:txBody>
      </p:sp>
      <p:cxnSp>
        <p:nvCxnSpPr>
          <p:cNvPr id="727" name="Google Shape;727;p84"/>
          <p:cNvCxnSpPr>
            <a:stCxn id="726" idx="3"/>
          </p:cNvCxnSpPr>
          <p:nvPr/>
        </p:nvCxnSpPr>
        <p:spPr>
          <a:xfrm rot="10800000" flipH="1">
            <a:off x="2368975" y="1946800"/>
            <a:ext cx="411900" cy="316500"/>
          </a:xfrm>
          <a:prstGeom prst="straightConnector1">
            <a:avLst/>
          </a:prstGeom>
          <a:noFill/>
          <a:ln w="9525" cap="flat" cmpd="sng">
            <a:solidFill>
              <a:schemeClr val="dk2"/>
            </a:solidFill>
            <a:prstDash val="solid"/>
            <a:round/>
            <a:headEnd type="none" w="med" len="med"/>
            <a:tailEnd type="triangle" w="med" len="med"/>
          </a:ln>
        </p:spPr>
      </p:cxnSp>
      <p:cxnSp>
        <p:nvCxnSpPr>
          <p:cNvPr id="728" name="Google Shape;728;p84"/>
          <p:cNvCxnSpPr>
            <a:stCxn id="726" idx="3"/>
            <a:endCxn id="725" idx="1"/>
          </p:cNvCxnSpPr>
          <p:nvPr/>
        </p:nvCxnSpPr>
        <p:spPr>
          <a:xfrm>
            <a:off x="2368975" y="2263300"/>
            <a:ext cx="411900" cy="431100"/>
          </a:xfrm>
          <a:prstGeom prst="straightConnector1">
            <a:avLst/>
          </a:prstGeom>
          <a:noFill/>
          <a:ln w="9525" cap="flat" cmpd="sng">
            <a:solidFill>
              <a:schemeClr val="dk2"/>
            </a:solidFill>
            <a:prstDash val="solid"/>
            <a:round/>
            <a:headEnd type="none" w="med" len="med"/>
            <a:tailEnd type="triangle" w="med" len="med"/>
          </a:ln>
        </p:spPr>
      </p:cxnSp>
      <p:sp>
        <p:nvSpPr>
          <p:cNvPr id="729" name="Google Shape;729;p84"/>
          <p:cNvSpPr txBox="1">
            <a:spLocks noGrp="1"/>
          </p:cNvSpPr>
          <p:nvPr>
            <p:ph type="body" idx="1"/>
          </p:nvPr>
        </p:nvSpPr>
        <p:spPr>
          <a:xfrm>
            <a:off x="5820725" y="3307200"/>
            <a:ext cx="2792700" cy="1231500"/>
          </a:xfrm>
          <a:prstGeom prst="rect">
            <a:avLst/>
          </a:prstGeom>
          <a:solidFill>
            <a:srgbClr val="E69138"/>
          </a:solidFill>
        </p:spPr>
        <p:txBody>
          <a:bodyPr spcFirstLastPara="1" wrap="square" lIns="51425" tIns="51425" rIns="51425" bIns="51425" anchor="t" anchorCtr="0">
            <a:noAutofit/>
          </a:bodyPr>
          <a:lstStyle/>
          <a:p>
            <a:pPr marL="0" marR="0" lvl="0" indent="0" algn="l" rtl="0">
              <a:lnSpc>
                <a:spcPct val="100000"/>
              </a:lnSpc>
              <a:spcBef>
                <a:spcPts val="0"/>
              </a:spcBef>
              <a:spcAft>
                <a:spcPts val="0"/>
              </a:spcAft>
              <a:buNone/>
            </a:pPr>
            <a:r>
              <a:rPr lang="es" sz="1400">
                <a:solidFill>
                  <a:srgbClr val="000000"/>
                </a:solidFill>
                <a:latin typeface="Arial"/>
                <a:ea typeface="Arial"/>
                <a:cs typeface="Arial"/>
                <a:sym typeface="Arial"/>
              </a:rPr>
              <a:t>Los componentes de un módulos si van a ser consumidos (invocados desde html) por parte de otro módulo, deben ser exportados</a:t>
            </a:r>
            <a:endParaRPr sz="1400">
              <a:solidFill>
                <a:srgbClr val="000000"/>
              </a:solidFill>
              <a:latin typeface="Arial"/>
              <a:ea typeface="Arial"/>
              <a:cs typeface="Arial"/>
              <a:sym typeface="Arial"/>
            </a:endParaRPr>
          </a:p>
        </p:txBody>
      </p:sp>
      <p:cxnSp>
        <p:nvCxnSpPr>
          <p:cNvPr id="730" name="Google Shape;730;p84"/>
          <p:cNvCxnSpPr>
            <a:stCxn id="729" idx="1"/>
          </p:cNvCxnSpPr>
          <p:nvPr/>
        </p:nvCxnSpPr>
        <p:spPr>
          <a:xfrm>
            <a:off x="5820725" y="39229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731" name="Google Shape;731;p84"/>
          <p:cNvCxnSpPr>
            <a:stCxn id="729" idx="1"/>
          </p:cNvCxnSpPr>
          <p:nvPr/>
        </p:nvCxnSpPr>
        <p:spPr>
          <a:xfrm rot="10800000">
            <a:off x="4972625" y="3534150"/>
            <a:ext cx="848100" cy="38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footer</a:t>
            </a:r>
            <a:endParaRPr/>
          </a:p>
        </p:txBody>
      </p:sp>
      <p:sp>
        <p:nvSpPr>
          <p:cNvPr id="737" name="Google Shape;737;p85"/>
          <p:cNvSpPr txBox="1"/>
          <p:nvPr/>
        </p:nvSpPr>
        <p:spPr>
          <a:xfrm>
            <a:off x="771725" y="970425"/>
            <a:ext cx="4701600" cy="1780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 text-center footer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{{formador}} - {{fecha}}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{{empresa}}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4B83CD"/>
              </a:solidFill>
              <a:latin typeface="Courier New"/>
              <a:ea typeface="Courier New"/>
              <a:cs typeface="Courier New"/>
              <a:sym typeface="Courier New"/>
            </a:endParaRPr>
          </a:p>
        </p:txBody>
      </p:sp>
      <p:sp>
        <p:nvSpPr>
          <p:cNvPr id="738" name="Google Shape;738;p85"/>
          <p:cNvSpPr txBox="1"/>
          <p:nvPr/>
        </p:nvSpPr>
        <p:spPr>
          <a:xfrm>
            <a:off x="5063050" y="1404425"/>
            <a:ext cx="3352200" cy="2983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formador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empresa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formador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Alejandro Cerezo</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empresa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fecha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2018</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739" name="Google Shape;739;p85"/>
          <p:cNvSpPr txBox="1"/>
          <p:nvPr/>
        </p:nvSpPr>
        <p:spPr>
          <a:xfrm>
            <a:off x="5674150" y="900100"/>
            <a:ext cx="2653800" cy="4341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FooterComponent</a:t>
            </a:r>
            <a:endParaRPr sz="1050" b="1">
              <a:solidFill>
                <a:srgbClr val="7A3E9D"/>
              </a:solidFill>
              <a:latin typeface="Courier New"/>
              <a:ea typeface="Courier New"/>
              <a:cs typeface="Courier New"/>
              <a:sym typeface="Courier New"/>
            </a:endParaRPr>
          </a:p>
        </p:txBody>
      </p:sp>
      <p:sp>
        <p:nvSpPr>
          <p:cNvPr id="740" name="Google Shape;740;p85"/>
          <p:cNvSpPr txBox="1"/>
          <p:nvPr/>
        </p:nvSpPr>
        <p:spPr>
          <a:xfrm>
            <a:off x="1376175" y="2950350"/>
            <a:ext cx="3345300" cy="1306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B6526"/>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footer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background-color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brown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papayawhip</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margin-top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padding-top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menu</a:t>
            </a:r>
            <a:endParaRPr/>
          </a:p>
        </p:txBody>
      </p:sp>
      <p:sp>
        <p:nvSpPr>
          <p:cNvPr id="746" name="Google Shape;746;p86"/>
          <p:cNvSpPr txBox="1"/>
          <p:nvPr/>
        </p:nvSpPr>
        <p:spPr>
          <a:xfrm>
            <a:off x="771725" y="970425"/>
            <a:ext cx="4673100" cy="306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 nav nav-pills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 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4B83CD"/>
              </a:solidFill>
              <a:latin typeface="Courier New"/>
              <a:ea typeface="Courier New"/>
              <a:cs typeface="Courier New"/>
              <a:sym typeface="Courier New"/>
            </a:endParaRPr>
          </a:p>
        </p:txBody>
      </p:sp>
      <p:sp>
        <p:nvSpPr>
          <p:cNvPr id="747" name="Google Shape;747;p86"/>
          <p:cNvSpPr txBox="1"/>
          <p:nvPr/>
        </p:nvSpPr>
        <p:spPr>
          <a:xfrm>
            <a:off x="6117950" y="1484800"/>
            <a:ext cx="2184000" cy="16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Opciones del Menú</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Inicio (Home)</a:t>
            </a:r>
            <a:endParaRPr/>
          </a:p>
          <a:p>
            <a:pPr marL="457200" lvl="0" indent="-317500" algn="l" rtl="0">
              <a:spcBef>
                <a:spcPts val="0"/>
              </a:spcBef>
              <a:spcAft>
                <a:spcPts val="0"/>
              </a:spcAft>
              <a:buSzPts val="1400"/>
              <a:buChar char="●"/>
            </a:pPr>
            <a:r>
              <a:rPr lang="es"/>
              <a:t>Tareas</a:t>
            </a:r>
            <a:endParaRPr/>
          </a:p>
          <a:p>
            <a:pPr marL="457200" lvl="0" indent="-317500" algn="l" rtl="0">
              <a:spcBef>
                <a:spcPts val="0"/>
              </a:spcBef>
              <a:spcAft>
                <a:spcPts val="0"/>
              </a:spcAft>
              <a:buSzPts val="1400"/>
              <a:buChar char="●"/>
            </a:pPr>
            <a:r>
              <a:rPr lang="es"/>
              <a:t>Contactos</a:t>
            </a:r>
            <a:endParaRPr/>
          </a:p>
          <a:p>
            <a:pPr marL="457200" lvl="0" indent="-317500" algn="l" rtl="0">
              <a:spcBef>
                <a:spcPts val="0"/>
              </a:spcBef>
              <a:spcAft>
                <a:spcPts val="0"/>
              </a:spcAft>
              <a:buSzPts val="1400"/>
              <a:buChar char="●"/>
            </a:pPr>
            <a:r>
              <a:rPr lang="es"/>
              <a:t>Libros</a:t>
            </a:r>
            <a:endParaRPr/>
          </a:p>
          <a:p>
            <a:pPr marL="457200" lvl="0" indent="-317500" algn="l" rtl="0">
              <a:spcBef>
                <a:spcPts val="0"/>
              </a:spcBef>
              <a:spcAft>
                <a:spcPts val="0"/>
              </a:spcAft>
              <a:buSzPts val="1400"/>
              <a:buChar char="●"/>
            </a:pPr>
            <a:r>
              <a:rPr lang="es"/>
              <a:t>Acerca de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 funcionales</a:t>
            </a:r>
            <a:endParaRPr/>
          </a:p>
        </p:txBody>
      </p:sp>
      <p:sp>
        <p:nvSpPr>
          <p:cNvPr id="753" name="Google Shape;753;p87"/>
          <p:cNvSpPr txBox="1">
            <a:spLocks noGrp="1"/>
          </p:cNvSpPr>
          <p:nvPr>
            <p:ph type="body" idx="1"/>
          </p:nvPr>
        </p:nvSpPr>
        <p:spPr>
          <a:xfrm>
            <a:off x="592925" y="785825"/>
            <a:ext cx="7926000" cy="293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Es frecuente que se definan al menos para cada uno de los ítems del menú principal</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Son imprescindibles para permitir la carga diferida (lazy loading) de cada uno de esos ítems, de modo que sólo se carga el código si se invoca al menos una vez</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componente principal del módulo, a menudo de igual nombre, suele crearse de tipo “flat”, sin carpeta propia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Orígenes: AngularJS 1.x</a:t>
            </a:r>
            <a:endParaRPr/>
          </a:p>
        </p:txBody>
      </p:sp>
      <p:sp>
        <p:nvSpPr>
          <p:cNvPr id="125" name="Google Shape;125;p16"/>
          <p:cNvSpPr txBox="1">
            <a:spLocks noGrp="1"/>
          </p:cNvSpPr>
          <p:nvPr>
            <p:ph type="body" idx="1"/>
          </p:nvPr>
        </p:nvSpPr>
        <p:spPr>
          <a:xfrm>
            <a:off x="930250" y="850950"/>
            <a:ext cx="7046100" cy="34416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extiende</a:t>
            </a:r>
            <a:r>
              <a:rPr lang="es" sz="1600">
                <a:solidFill>
                  <a:schemeClr val="dk1"/>
                </a:solidFill>
                <a:latin typeface="Arial"/>
                <a:ea typeface="Arial"/>
                <a:cs typeface="Arial"/>
                <a:sym typeface="Arial"/>
              </a:rPr>
              <a:t> directamente las funcionalidades </a:t>
            </a:r>
            <a:r>
              <a:rPr lang="es" sz="1600" b="1">
                <a:solidFill>
                  <a:schemeClr val="dk1"/>
                </a:solidFill>
                <a:latin typeface="Arial"/>
                <a:ea typeface="Arial"/>
                <a:cs typeface="Arial"/>
                <a:sym typeface="Arial"/>
              </a:rPr>
              <a:t>HTML</a:t>
            </a:r>
            <a:endParaRPr sz="1600" b="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utiliza como patrón arquitectónico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está especialmente orientado a la creación de aplicaciones</a:t>
            </a:r>
            <a:br>
              <a:rPr lang="es" sz="1600">
                <a:solidFill>
                  <a:schemeClr val="dk1"/>
                </a:solidFill>
                <a:latin typeface="Arial"/>
                <a:ea typeface="Arial"/>
                <a:cs typeface="Arial"/>
                <a:sym typeface="Arial"/>
              </a:rPr>
            </a:b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 muy eficiente: promueve el uso </a:t>
            </a:r>
            <a:r>
              <a:rPr lang="es" sz="1600" b="1">
                <a:solidFill>
                  <a:schemeClr val="dk1"/>
                </a:solidFill>
                <a:latin typeface="Arial"/>
                <a:ea typeface="Arial"/>
                <a:cs typeface="Arial"/>
                <a:sym typeface="Arial"/>
              </a:rPr>
              <a:t>patrones</a:t>
            </a:r>
            <a:r>
              <a:rPr lang="es" sz="1600">
                <a:solidFill>
                  <a:schemeClr val="dk1"/>
                </a:solidFill>
                <a:latin typeface="Arial"/>
                <a:ea typeface="Arial"/>
                <a:cs typeface="Arial"/>
                <a:sym typeface="Arial"/>
              </a:rPr>
              <a:t> de diseño de software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permite  crear </a:t>
            </a:r>
            <a:r>
              <a:rPr lang="es" sz="1600" b="1">
                <a:solidFill>
                  <a:schemeClr val="dk1"/>
                </a:solidFill>
                <a:latin typeface="Arial"/>
                <a:ea typeface="Arial"/>
                <a:cs typeface="Arial"/>
                <a:sym typeface="Arial"/>
              </a:rPr>
              <a:t>tests unitario</a:t>
            </a:r>
            <a:r>
              <a:rPr lang="es" sz="1600">
                <a:solidFill>
                  <a:schemeClr val="dk1"/>
                </a:solidFill>
                <a:latin typeface="Arial"/>
                <a:ea typeface="Arial"/>
                <a:cs typeface="Arial"/>
                <a:sym typeface="Arial"/>
              </a:rPr>
              <a:t>s y</a:t>
            </a:r>
            <a:r>
              <a:rPr lang="es" sz="1600" i="1">
                <a:solidFill>
                  <a:schemeClr val="dk1"/>
                </a:solidFill>
                <a:latin typeface="Arial"/>
                <a:ea typeface="Arial"/>
                <a:cs typeface="Arial"/>
                <a:sym typeface="Arial"/>
              </a:rPr>
              <a:t> End-to-End</a:t>
            </a:r>
            <a:r>
              <a:rPr lang="es" sz="1600">
                <a:solidFill>
                  <a:schemeClr val="dk1"/>
                </a:solidFill>
                <a:latin typeface="Arial"/>
                <a:ea typeface="Arial"/>
                <a:cs typeface="Arial"/>
                <a:sym typeface="Arial"/>
              </a:rPr>
              <a:t> de forma sencilla empleando </a:t>
            </a:r>
            <a:r>
              <a:rPr lang="es" sz="1600" i="1">
                <a:solidFill>
                  <a:schemeClr val="dk1"/>
                </a:solidFill>
                <a:latin typeface="Arial"/>
                <a:ea typeface="Arial"/>
                <a:cs typeface="Arial"/>
                <a:sym typeface="Arial"/>
              </a:rPr>
              <a:t>Jasmine</a:t>
            </a:r>
            <a:r>
              <a:rPr lang="es" sz="1600">
                <a:solidFill>
                  <a:schemeClr val="dk1"/>
                </a:solidFill>
                <a:latin typeface="Arial"/>
                <a:ea typeface="Arial"/>
                <a:cs typeface="Arial"/>
                <a:sym typeface="Arial"/>
              </a:rPr>
              <a:t> y </a:t>
            </a:r>
            <a:r>
              <a:rPr lang="es" sz="1600" i="1">
                <a:solidFill>
                  <a:schemeClr val="dk1"/>
                </a:solidFill>
                <a:latin typeface="Arial"/>
                <a:ea typeface="Arial"/>
                <a:cs typeface="Arial"/>
                <a:sym typeface="Arial"/>
              </a:rPr>
              <a:t>Karma</a:t>
            </a:r>
            <a:endParaRPr sz="1600" i="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al estar exclusivamente orientado a la lógica, es un </a:t>
            </a:r>
            <a:r>
              <a:rPr lang="es" sz="1600" i="1">
                <a:solidFill>
                  <a:schemeClr val="dk1"/>
                </a:solidFill>
                <a:latin typeface="Arial"/>
                <a:ea typeface="Arial"/>
                <a:cs typeface="Arial"/>
                <a:sym typeface="Arial"/>
              </a:rPr>
              <a:t>framework</a:t>
            </a:r>
            <a:r>
              <a:rPr lang="es" sz="1600">
                <a:solidFill>
                  <a:schemeClr val="dk1"/>
                </a:solidFill>
                <a:latin typeface="Arial"/>
                <a:ea typeface="Arial"/>
                <a:cs typeface="Arial"/>
                <a:sym typeface="Arial"/>
              </a:rPr>
              <a:t>   muy liviano: no incluye elementos gráficos ni CSS.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 complementa muy bien con </a:t>
            </a:r>
            <a:r>
              <a:rPr lang="es" sz="1600" i="1">
                <a:solidFill>
                  <a:schemeClr val="dk1"/>
                </a:solidFill>
                <a:latin typeface="Arial"/>
                <a:ea typeface="Arial"/>
                <a:cs typeface="Arial"/>
                <a:sym typeface="Arial"/>
              </a:rPr>
              <a:t>Bootstrap</a:t>
            </a:r>
            <a:r>
              <a:rPr lang="es" sz="1600">
                <a:solidFill>
                  <a:schemeClr val="dk1"/>
                </a:solidFill>
                <a:latin typeface="Arial"/>
                <a:ea typeface="Arial"/>
                <a:cs typeface="Arial"/>
                <a:sym typeface="Arial"/>
              </a:rPr>
              <a:t> o </a:t>
            </a:r>
            <a:r>
              <a:rPr lang="es" sz="1600" i="1">
                <a:solidFill>
                  <a:schemeClr val="dk1"/>
                </a:solidFill>
                <a:latin typeface="Arial"/>
                <a:ea typeface="Arial"/>
                <a:cs typeface="Arial"/>
                <a:sym typeface="Arial"/>
              </a:rPr>
              <a:t>Material Design</a:t>
            </a:r>
            <a:endParaRPr sz="1600" i="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26" name="Google Shape;126;p16"/>
          <p:cNvPicPr preferRelativeResize="0"/>
          <p:nvPr/>
        </p:nvPicPr>
        <p:blipFill>
          <a:blip r:embed="rId3">
            <a:alphaModFix/>
          </a:blip>
          <a:stretch>
            <a:fillRect/>
          </a:stretch>
        </p:blipFill>
        <p:spPr>
          <a:xfrm>
            <a:off x="7054724" y="562320"/>
            <a:ext cx="1300250" cy="1267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en los módulos funcionales</a:t>
            </a:r>
            <a:endParaRPr/>
          </a:p>
        </p:txBody>
      </p:sp>
      <p:sp>
        <p:nvSpPr>
          <p:cNvPr id="759" name="Google Shape;759;p88"/>
          <p:cNvSpPr txBox="1"/>
          <p:nvPr/>
        </p:nvSpPr>
        <p:spPr>
          <a:xfrm>
            <a:off x="13160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p:txBody>
      </p:sp>
      <p:sp>
        <p:nvSpPr>
          <p:cNvPr id="760" name="Google Shape;760;p88"/>
          <p:cNvSpPr txBox="1"/>
          <p:nvPr/>
        </p:nvSpPr>
        <p:spPr>
          <a:xfrm>
            <a:off x="904150" y="10751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--help</a:t>
            </a:r>
            <a:endParaRPr b="1">
              <a:solidFill>
                <a:schemeClr val="lt1"/>
              </a:solidFill>
            </a:endParaRPr>
          </a:p>
        </p:txBody>
      </p:sp>
      <p:sp>
        <p:nvSpPr>
          <p:cNvPr id="761" name="Google Shape;761;p88"/>
          <p:cNvSpPr txBox="1"/>
          <p:nvPr/>
        </p:nvSpPr>
        <p:spPr>
          <a:xfrm>
            <a:off x="3509650" y="650150"/>
            <a:ext cx="4905600" cy="28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--change-detection (-c)    Specifies the change detection strategy.</a:t>
            </a:r>
            <a:endParaRPr sz="1100"/>
          </a:p>
          <a:p>
            <a:pPr marL="0" lvl="0" indent="0" algn="l" rtl="0">
              <a:spcBef>
                <a:spcPts val="0"/>
              </a:spcBef>
              <a:spcAft>
                <a:spcPts val="0"/>
              </a:spcAft>
              <a:buNone/>
            </a:pPr>
            <a:r>
              <a:rPr lang="es" sz="1100"/>
              <a:t>  --dry-run (-d)    Run through without making any changes.</a:t>
            </a:r>
            <a:endParaRPr sz="1100"/>
          </a:p>
          <a:p>
            <a:pPr marL="0" lvl="0" indent="0" algn="l" rtl="0">
              <a:spcBef>
                <a:spcPts val="0"/>
              </a:spcBef>
              <a:spcAft>
                <a:spcPts val="0"/>
              </a:spcAft>
              <a:buNone/>
            </a:pPr>
            <a:r>
              <a:rPr lang="es" sz="1100"/>
              <a:t>  --export    Specifies if declaring module exports the component.</a:t>
            </a:r>
            <a:endParaRPr sz="1100"/>
          </a:p>
          <a:p>
            <a:pPr marL="0" lvl="0" indent="0" algn="l" rtl="0">
              <a:spcBef>
                <a:spcPts val="0"/>
              </a:spcBef>
              <a:spcAft>
                <a:spcPts val="0"/>
              </a:spcAft>
              <a:buNone/>
            </a:pPr>
            <a:r>
              <a:rPr lang="es" sz="1100" b="1"/>
              <a:t>  --flat     Flag to indicate if a dir is created.</a:t>
            </a:r>
            <a:endParaRPr sz="1100" b="1"/>
          </a:p>
          <a:p>
            <a:pPr marL="0" lvl="0" indent="0" algn="l" rtl="0">
              <a:spcBef>
                <a:spcPts val="0"/>
              </a:spcBef>
              <a:spcAft>
                <a:spcPts val="0"/>
              </a:spcAft>
              <a:buNone/>
            </a:pPr>
            <a:r>
              <a:rPr lang="es" sz="1100"/>
              <a:t>  --force (-f)    Forces overwriting of files.</a:t>
            </a:r>
            <a:endParaRPr sz="1100"/>
          </a:p>
          <a:p>
            <a:pPr marL="0" lvl="0" indent="0" algn="l" rtl="0">
              <a:spcBef>
                <a:spcPts val="0"/>
              </a:spcBef>
              <a:spcAft>
                <a:spcPts val="0"/>
              </a:spcAft>
              <a:buNone/>
            </a:pPr>
            <a:r>
              <a:rPr lang="es" sz="1100"/>
              <a:t> </a:t>
            </a:r>
            <a:r>
              <a:rPr lang="es" sz="1100" b="1"/>
              <a:t> --inline-style (-s)     Specifies if the style will be in the ts file.</a:t>
            </a:r>
            <a:endParaRPr sz="1100" b="1"/>
          </a:p>
          <a:p>
            <a:pPr marL="0" lvl="0" indent="0" algn="l" rtl="0">
              <a:spcBef>
                <a:spcPts val="0"/>
              </a:spcBef>
              <a:spcAft>
                <a:spcPts val="0"/>
              </a:spcAft>
              <a:buNone/>
            </a:pPr>
            <a:r>
              <a:rPr lang="es" sz="1100"/>
              <a:t>  </a:t>
            </a:r>
            <a:r>
              <a:rPr lang="es" sz="1100" b="1"/>
              <a:t>--inline-template (-t)    Specifies if the template will be in the ts file.</a:t>
            </a:r>
            <a:endParaRPr sz="1100" b="1"/>
          </a:p>
          <a:p>
            <a:pPr marL="0" lvl="0" indent="0" algn="l" rtl="0">
              <a:spcBef>
                <a:spcPts val="0"/>
              </a:spcBef>
              <a:spcAft>
                <a:spcPts val="0"/>
              </a:spcAft>
              <a:buNone/>
            </a:pPr>
            <a:r>
              <a:rPr lang="es" sz="1100"/>
              <a:t>  --module (-m)     Allows specification of the declaring module.</a:t>
            </a:r>
            <a:endParaRPr sz="1100"/>
          </a:p>
          <a:p>
            <a:pPr marL="0" lvl="0" indent="0" algn="l" rtl="0">
              <a:spcBef>
                <a:spcPts val="0"/>
              </a:spcBef>
              <a:spcAft>
                <a:spcPts val="0"/>
              </a:spcAft>
              <a:buNone/>
            </a:pPr>
            <a:r>
              <a:rPr lang="es" sz="1100"/>
              <a:t>  --prefix (-p)    The prefix to apply to generated selectors.</a:t>
            </a:r>
            <a:endParaRPr sz="1100"/>
          </a:p>
          <a:p>
            <a:pPr marL="0" lvl="0" indent="0" algn="l" rtl="0">
              <a:spcBef>
                <a:spcPts val="0"/>
              </a:spcBef>
              <a:spcAft>
                <a:spcPts val="0"/>
              </a:spcAft>
              <a:buNone/>
            </a:pPr>
            <a:r>
              <a:rPr lang="es" sz="1100"/>
              <a:t>  --project    The name of the project.</a:t>
            </a:r>
            <a:endParaRPr sz="1100"/>
          </a:p>
          <a:p>
            <a:pPr marL="0" lvl="0" indent="0" algn="l" rtl="0">
              <a:spcBef>
                <a:spcPts val="0"/>
              </a:spcBef>
              <a:spcAft>
                <a:spcPts val="0"/>
              </a:spcAft>
              <a:buNone/>
            </a:pPr>
            <a:r>
              <a:rPr lang="es" sz="1100"/>
              <a:t>  --selector    The selector to use for the component.</a:t>
            </a:r>
            <a:endParaRPr sz="1100"/>
          </a:p>
          <a:p>
            <a:pPr marL="0" lvl="0" indent="0" algn="l" rtl="0">
              <a:spcBef>
                <a:spcPts val="0"/>
              </a:spcBef>
              <a:spcAft>
                <a:spcPts val="0"/>
              </a:spcAft>
              <a:buNone/>
            </a:pPr>
            <a:r>
              <a:rPr lang="es" sz="1100"/>
              <a:t>  --skip-import    Flag to skip the module import.</a:t>
            </a:r>
            <a:endParaRPr sz="1100"/>
          </a:p>
          <a:p>
            <a:pPr marL="0" lvl="0" indent="0" algn="l" rtl="0">
              <a:spcBef>
                <a:spcPts val="0"/>
              </a:spcBef>
              <a:spcAft>
                <a:spcPts val="0"/>
              </a:spcAft>
              <a:buNone/>
            </a:pPr>
            <a:r>
              <a:rPr lang="es" sz="1100"/>
              <a:t>  --spec    Specifies if a spec file is generated.</a:t>
            </a:r>
            <a:endParaRPr sz="1100"/>
          </a:p>
          <a:p>
            <a:pPr marL="0" lvl="0" indent="0" algn="l" rtl="0">
              <a:spcBef>
                <a:spcPts val="0"/>
              </a:spcBef>
              <a:spcAft>
                <a:spcPts val="0"/>
              </a:spcAft>
              <a:buNone/>
            </a:pPr>
            <a:r>
              <a:rPr lang="es" sz="1100"/>
              <a:t>  --styleext    The file extension to be used for style files.</a:t>
            </a:r>
            <a:endParaRPr sz="1100"/>
          </a:p>
          <a:p>
            <a:pPr marL="0" lvl="0" indent="0" algn="l" rtl="0">
              <a:spcBef>
                <a:spcPts val="0"/>
              </a:spcBef>
              <a:spcAft>
                <a:spcPts val="0"/>
              </a:spcAft>
              <a:buNone/>
            </a:pPr>
            <a:r>
              <a:rPr lang="es" sz="1100"/>
              <a:t>  --view-encapsulation (-v)    Specifies the view encapsulation strategy.</a:t>
            </a:r>
            <a:endParaRPr sz="1100"/>
          </a:p>
        </p:txBody>
      </p:sp>
      <p:sp>
        <p:nvSpPr>
          <p:cNvPr id="762" name="Google Shape;762;p88"/>
          <p:cNvSpPr txBox="1"/>
          <p:nvPr/>
        </p:nvSpPr>
        <p:spPr>
          <a:xfrm>
            <a:off x="44922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p:txBody>
      </p:sp>
      <p:sp>
        <p:nvSpPr>
          <p:cNvPr id="763" name="Google Shape;763;p88"/>
          <p:cNvSpPr txBox="1"/>
          <p:nvPr/>
        </p:nvSpPr>
        <p:spPr>
          <a:xfrm>
            <a:off x="803675" y="2509475"/>
            <a:ext cx="2320500" cy="8136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Si solo se indica el nombre de un módulo, crea en él un componente tipo flat</a:t>
            </a:r>
            <a:endParaRPr/>
          </a:p>
        </p:txBody>
      </p:sp>
      <p:cxnSp>
        <p:nvCxnSpPr>
          <p:cNvPr id="764" name="Google Shape;764;p88"/>
          <p:cNvCxnSpPr>
            <a:stCxn id="763" idx="1"/>
            <a:endCxn id="759" idx="1"/>
          </p:cNvCxnSpPr>
          <p:nvPr/>
        </p:nvCxnSpPr>
        <p:spPr>
          <a:xfrm>
            <a:off x="803675" y="2916275"/>
            <a:ext cx="512400" cy="10638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2541550" y="1303900"/>
            <a:ext cx="904200" cy="1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la aplicación</a:t>
            </a:r>
            <a:endParaRPr/>
          </a:p>
        </p:txBody>
      </p:sp>
      <p:sp>
        <p:nvSpPr>
          <p:cNvPr id="771" name="Google Shape;771;p89"/>
          <p:cNvSpPr txBox="1">
            <a:spLocks noGrp="1"/>
          </p:cNvSpPr>
          <p:nvPr>
            <p:ph type="body" idx="1"/>
          </p:nvPr>
        </p:nvSpPr>
        <p:spPr>
          <a:xfrm>
            <a:off x="4681600" y="769200"/>
            <a:ext cx="2471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inicialmente</a:t>
            </a:r>
            <a:endParaRPr sz="1800"/>
          </a:p>
        </p:txBody>
      </p:sp>
      <p:sp>
        <p:nvSpPr>
          <p:cNvPr id="772" name="Google Shape;772;p89"/>
          <p:cNvSpPr txBox="1"/>
          <p:nvPr/>
        </p:nvSpPr>
        <p:spPr>
          <a:xfrm>
            <a:off x="894150" y="908475"/>
            <a:ext cx="2762400" cy="105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home</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home -s -t</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773" name="Google Shape;773;p89"/>
          <p:cNvSpPr txBox="1"/>
          <p:nvPr/>
        </p:nvSpPr>
        <p:spPr>
          <a:xfrm>
            <a:off x="894150" y="2567775"/>
            <a:ext cx="2762400" cy="1502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libros --routing</a:t>
            </a:r>
            <a:endParaRPr b="1">
              <a:solidFill>
                <a:schemeClr val="lt1"/>
              </a:solidFill>
            </a:endParaRPr>
          </a:p>
          <a:p>
            <a:pPr marL="0" lvl="0" indent="0" algn="l" rtl="0">
              <a:spcBef>
                <a:spcPts val="0"/>
              </a:spcBef>
              <a:spcAft>
                <a:spcPts val="0"/>
              </a:spcAft>
              <a:buNone/>
            </a:pPr>
            <a:r>
              <a:rPr lang="es" b="1">
                <a:solidFill>
                  <a:schemeClr val="lt1"/>
                </a:solidFill>
              </a:rPr>
              <a:t>ng g c libros -s -t</a:t>
            </a:r>
            <a:endParaRPr b="1">
              <a:solidFill>
                <a:schemeClr val="lt1"/>
              </a:solidFill>
            </a:endParaRPr>
          </a:p>
          <a:p>
            <a:pPr marL="0" lvl="0" indent="0" algn="l" rtl="0">
              <a:spcBef>
                <a:spcPts val="0"/>
              </a:spcBef>
              <a:spcAft>
                <a:spcPts val="0"/>
              </a:spcAft>
              <a:buNone/>
            </a:pPr>
            <a:r>
              <a:rPr lang="es" b="1">
                <a:solidFill>
                  <a:schemeClr val="lt1"/>
                </a:solidFill>
              </a:rPr>
              <a:t>ng g m contactos --routing</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contactos -s -t</a:t>
            </a:r>
            <a:endParaRPr b="1">
              <a:solidFill>
                <a:schemeClr val="lt1"/>
              </a:solidFill>
            </a:endParaRPr>
          </a:p>
        </p:txBody>
      </p:sp>
      <p:sp>
        <p:nvSpPr>
          <p:cNvPr id="774" name="Google Shape;774;p89"/>
          <p:cNvSpPr txBox="1"/>
          <p:nvPr/>
        </p:nvSpPr>
        <p:spPr>
          <a:xfrm>
            <a:off x="5354475" y="156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deben registrarse en el módulo principal</a:t>
            </a:r>
            <a:endParaRPr/>
          </a:p>
        </p:txBody>
      </p:sp>
      <p:sp>
        <p:nvSpPr>
          <p:cNvPr id="775" name="Google Shape;775;p89"/>
          <p:cNvSpPr txBox="1">
            <a:spLocks noGrp="1"/>
          </p:cNvSpPr>
          <p:nvPr>
            <p:ph type="body" idx="1"/>
          </p:nvPr>
        </p:nvSpPr>
        <p:spPr>
          <a:xfrm>
            <a:off x="4818900" y="2579175"/>
            <a:ext cx="2843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de forma diferida</a:t>
            </a:r>
            <a:endParaRPr sz="1800"/>
          </a:p>
        </p:txBody>
      </p:sp>
      <p:sp>
        <p:nvSpPr>
          <p:cNvPr id="776" name="Google Shape;776;p89"/>
          <p:cNvSpPr txBox="1"/>
          <p:nvPr/>
        </p:nvSpPr>
        <p:spPr>
          <a:xfrm>
            <a:off x="5531950" y="338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NO deben registrarse en el módulo principal</a:t>
            </a:r>
            <a:endParaRPr/>
          </a:p>
        </p:txBody>
      </p:sp>
      <p:cxnSp>
        <p:nvCxnSpPr>
          <p:cNvPr id="777" name="Google Shape;777;p89"/>
          <p:cNvCxnSpPr>
            <a:stCxn id="771" idx="1"/>
            <a:endCxn id="774" idx="1"/>
          </p:cNvCxnSpPr>
          <p:nvPr/>
        </p:nvCxnSpPr>
        <p:spPr>
          <a:xfrm>
            <a:off x="4681600" y="1106850"/>
            <a:ext cx="672900" cy="794100"/>
          </a:xfrm>
          <a:prstGeom prst="bentConnector3">
            <a:avLst>
              <a:gd name="adj1" fmla="val -35388"/>
            </a:avLst>
          </a:prstGeom>
          <a:noFill/>
          <a:ln w="9525" cap="flat" cmpd="sng">
            <a:solidFill>
              <a:schemeClr val="dk2"/>
            </a:solidFill>
            <a:prstDash val="solid"/>
            <a:round/>
            <a:headEnd type="none" w="med" len="med"/>
            <a:tailEnd type="stealth" w="med" len="med"/>
          </a:ln>
        </p:spPr>
      </p:cxnSp>
      <p:cxnSp>
        <p:nvCxnSpPr>
          <p:cNvPr id="778" name="Google Shape;778;p89"/>
          <p:cNvCxnSpPr>
            <a:stCxn id="775" idx="1"/>
            <a:endCxn id="776" idx="1"/>
          </p:cNvCxnSpPr>
          <p:nvPr/>
        </p:nvCxnSpPr>
        <p:spPr>
          <a:xfrm>
            <a:off x="4818900" y="2916825"/>
            <a:ext cx="713100" cy="804300"/>
          </a:xfrm>
          <a:prstGeom prst="bentConnector3">
            <a:avLst>
              <a:gd name="adj1" fmla="val -33393"/>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Vistas de los componentes básicos</a:t>
            </a:r>
            <a:endParaRPr/>
          </a:p>
        </p:txBody>
      </p:sp>
      <p:sp>
        <p:nvSpPr>
          <p:cNvPr id="784" name="Google Shape;784;p90"/>
          <p:cNvSpPr txBox="1">
            <a:spLocks noGrp="1"/>
          </p:cNvSpPr>
          <p:nvPr>
            <p:ph type="body" idx="1"/>
          </p:nvPr>
        </p:nvSpPr>
        <p:spPr>
          <a:xfrm>
            <a:off x="592925" y="785817"/>
            <a:ext cx="7836600" cy="95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cada módulo de funcionalidad creamos un componente “flat”, de estilo y template “in line”</a:t>
            </a:r>
            <a:endParaRPr/>
          </a:p>
        </p:txBody>
      </p:sp>
      <p:sp>
        <p:nvSpPr>
          <p:cNvPr id="785" name="Google Shape;785;p90"/>
          <p:cNvSpPr txBox="1"/>
          <p:nvPr/>
        </p:nvSpPr>
        <p:spPr>
          <a:xfrm>
            <a:off x="3364600" y="1705500"/>
            <a:ext cx="4673100" cy="2744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kc-home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endParaRPr sz="1050">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row</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kc-componente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col</a:t>
            </a:r>
            <a:r>
              <a:rPr lang="es" sz="1050">
                <a:solidFill>
                  <a:srgbClr val="777777"/>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kc-kc-componente</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styles: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endParaRPr sz="1050">
              <a:solidFill>
                <a:srgbClr val="7A3E9D"/>
              </a:solidFill>
              <a:latin typeface="Courier New"/>
              <a:ea typeface="Courier New"/>
              <a:cs typeface="Courier New"/>
              <a:sym typeface="Courier New"/>
            </a:endParaRPr>
          </a:p>
        </p:txBody>
      </p:sp>
      <p:sp>
        <p:nvSpPr>
          <p:cNvPr id="786" name="Google Shape;786;p90"/>
          <p:cNvSpPr txBox="1"/>
          <p:nvPr/>
        </p:nvSpPr>
        <p:spPr>
          <a:xfrm>
            <a:off x="775050" y="2087300"/>
            <a:ext cx="1930500" cy="12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componentes específicos de cada módulo se incorporan en este componente básico de referencia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2.b. Enrutamiento y navegación</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797" name="Google Shape;797;p92"/>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798" name="Google Shape;798;p92"/>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Navegación “simulada”</a:t>
            </a:r>
            <a:endParaRPr/>
          </a:p>
        </p:txBody>
      </p:sp>
      <p:sp>
        <p:nvSpPr>
          <p:cNvPr id="804" name="Google Shape;804;p93"/>
          <p:cNvSpPr txBox="1">
            <a:spLocks noGrp="1"/>
          </p:cNvSpPr>
          <p:nvPr>
            <p:ph type="body" idx="1"/>
          </p:nvPr>
        </p:nvSpPr>
        <p:spPr>
          <a:xfrm>
            <a:off x="578650" y="1268025"/>
            <a:ext cx="2778300" cy="2095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webs SPA</a:t>
            </a:r>
            <a:br>
              <a:rPr lang="es"/>
            </a:br>
            <a:r>
              <a:rPr lang="es"/>
              <a:t>(single page application) pueden tener varias pantallas simulando la navegación por diferentes páginas</a:t>
            </a:r>
            <a:endParaRPr/>
          </a:p>
        </p:txBody>
      </p:sp>
      <p:pic>
        <p:nvPicPr>
          <p:cNvPr id="805" name="Google Shape;805;p93"/>
          <p:cNvPicPr preferRelativeResize="0"/>
          <p:nvPr/>
        </p:nvPicPr>
        <p:blipFill>
          <a:blip r:embed="rId3">
            <a:alphaModFix/>
          </a:blip>
          <a:stretch>
            <a:fillRect/>
          </a:stretch>
        </p:blipFill>
        <p:spPr>
          <a:xfrm>
            <a:off x="3608200" y="864704"/>
            <a:ext cx="5201402" cy="31930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Principios básicos</a:t>
            </a:r>
            <a:endParaRPr/>
          </a:p>
        </p:txBody>
      </p:sp>
      <p:sp>
        <p:nvSpPr>
          <p:cNvPr id="811" name="Google Shape;811;p94"/>
          <p:cNvSpPr txBox="1">
            <a:spLocks noGrp="1"/>
          </p:cNvSpPr>
          <p:nvPr>
            <p:ph type="body" idx="1"/>
          </p:nvPr>
        </p:nvSpPr>
        <p:spPr>
          <a:xfrm>
            <a:off x="653700" y="886277"/>
            <a:ext cx="7836600" cy="2858700"/>
          </a:xfrm>
          <a:prstGeom prst="rect">
            <a:avLst/>
          </a:prstGeom>
        </p:spPr>
        <p:txBody>
          <a:bodyPr spcFirstLastPara="1" wrap="square" lIns="51425" tIns="51425" rIns="51425" bIns="51425" anchor="t"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El componente principal de la aplicación (</a:t>
            </a:r>
            <a:r>
              <a:rPr lang="es" sz="1400" i="1">
                <a:solidFill>
                  <a:schemeClr val="dk1"/>
                </a:solidFill>
                <a:latin typeface="Arial"/>
                <a:ea typeface="Arial"/>
                <a:cs typeface="Arial"/>
                <a:sym typeface="Arial"/>
              </a:rPr>
              <a:t>app-root</a:t>
            </a:r>
            <a:r>
              <a:rPr lang="es" sz="1400">
                <a:solidFill>
                  <a:schemeClr val="dk1"/>
                </a:solidFill>
                <a:latin typeface="Arial"/>
                <a:ea typeface="Arial"/>
                <a:cs typeface="Arial"/>
                <a:sym typeface="Arial"/>
              </a:rPr>
              <a:t>) tiene una parte fija (cabecera, footer) y una parte cuyo contenido depende de la URL "salida" (&lt;</a:t>
            </a:r>
            <a:r>
              <a:rPr lang="es" sz="1400" i="1">
                <a:solidFill>
                  <a:schemeClr val="dk1"/>
                </a:solidFill>
                <a:latin typeface="Arial"/>
                <a:ea typeface="Arial"/>
                <a:cs typeface="Arial"/>
                <a:sym typeface="Arial"/>
              </a:rPr>
              <a:t>router-outlet</a:t>
            </a:r>
            <a:r>
              <a:rPr lang="es" sz="1400">
                <a:solidFill>
                  <a:schemeClr val="dk1"/>
                </a:solidFill>
                <a:latin typeface="Arial"/>
                <a:ea typeface="Arial"/>
                <a:cs typeface="Arial"/>
                <a:sym typeface="Arial"/>
              </a:rPr>
              <a:t>&gt;)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En el módulo de enrutamiento  </a:t>
            </a:r>
            <a:r>
              <a:rPr lang="es" sz="1400" i="1">
                <a:solidFill>
                  <a:schemeClr val="dk1"/>
                </a:solidFill>
                <a:latin typeface="Arial"/>
                <a:ea typeface="Arial"/>
                <a:cs typeface="Arial"/>
                <a:sym typeface="Arial"/>
              </a:rPr>
              <a:t>app.routing.module.ts</a:t>
            </a:r>
            <a:r>
              <a:rPr lang="es" sz="1400">
                <a:solidFill>
                  <a:schemeClr val="dk1"/>
                </a:solidFill>
                <a:latin typeface="Arial"/>
                <a:ea typeface="Arial"/>
                <a:cs typeface="Arial"/>
                <a:sym typeface="Arial"/>
              </a:rPr>
              <a:t> se define qué componente se muestra para cada URL, es decir </a:t>
            </a:r>
            <a:r>
              <a:rPr lang="es" sz="1400" b="1">
                <a:solidFill>
                  <a:schemeClr val="dk1"/>
                </a:solidFill>
                <a:latin typeface="Arial"/>
                <a:ea typeface="Arial"/>
                <a:cs typeface="Arial"/>
                <a:sym typeface="Arial"/>
              </a:rPr>
              <a:t>las "rutas"</a:t>
            </a:r>
            <a:endParaRPr sz="1400" b="1">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Existen varias formas de recorrer la aplicación (navegar) :</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la URL indicada al navegador, escribiendo la ruta correcta</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los links específicos para navegar dentro de la aplicación web ([</a:t>
            </a:r>
            <a:r>
              <a:rPr lang="es" sz="1400" i="1">
                <a:solidFill>
                  <a:schemeClr val="dk1"/>
                </a:solidFill>
                <a:latin typeface="Arial"/>
                <a:ea typeface="Arial"/>
                <a:cs typeface="Arial"/>
                <a:sym typeface="Arial"/>
              </a:rPr>
              <a:t>routerLink</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el código, de forma programática, gracias al método  (</a:t>
            </a:r>
            <a:r>
              <a:rPr lang="es" sz="1400" i="1">
                <a:solidFill>
                  <a:schemeClr val="dk1"/>
                </a:solidFill>
                <a:latin typeface="Arial"/>
                <a:ea typeface="Arial"/>
                <a:cs typeface="Arial"/>
                <a:sym typeface="Arial"/>
              </a:rPr>
              <a:t>Router.navigate</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 de enrutamiento</a:t>
            </a:r>
            <a:endParaRPr/>
          </a:p>
        </p:txBody>
      </p:sp>
      <p:sp>
        <p:nvSpPr>
          <p:cNvPr id="817" name="Google Shape;817;p95"/>
          <p:cNvSpPr txBox="1"/>
          <p:nvPr/>
        </p:nvSpPr>
        <p:spPr>
          <a:xfrm>
            <a:off x="3491050" y="738450"/>
            <a:ext cx="4924200" cy="3666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@angular/router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./home/home.component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./about/about.component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pathMatch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full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redirectTo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forRoot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AppRoutingModule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818" name="Google Shape;818;p95"/>
          <p:cNvSpPr txBox="1"/>
          <p:nvPr/>
        </p:nvSpPr>
        <p:spPr>
          <a:xfrm>
            <a:off x="522375" y="11030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Constante en la que se definen las rutas, incluyendo una por defecto</a:t>
            </a:r>
            <a:endParaRPr/>
          </a:p>
        </p:txBody>
      </p:sp>
      <p:cxnSp>
        <p:nvCxnSpPr>
          <p:cNvPr id="819" name="Google Shape;819;p95"/>
          <p:cNvCxnSpPr>
            <a:stCxn id="818" idx="3"/>
          </p:cNvCxnSpPr>
          <p:nvPr/>
        </p:nvCxnSpPr>
        <p:spPr>
          <a:xfrm>
            <a:off x="3019875" y="1514925"/>
            <a:ext cx="663000" cy="271200"/>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578650" y="28108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módulo de enrutamiento de Angular se configura pasándole las rutas definidas</a:t>
            </a:r>
            <a:endParaRPr/>
          </a:p>
        </p:txBody>
      </p:sp>
      <p:cxnSp>
        <p:nvCxnSpPr>
          <p:cNvPr id="821" name="Google Shape;821;p95"/>
          <p:cNvCxnSpPr>
            <a:stCxn id="820" idx="3"/>
          </p:cNvCxnSpPr>
          <p:nvPr/>
        </p:nvCxnSpPr>
        <p:spPr>
          <a:xfrm>
            <a:off x="3076150" y="3222725"/>
            <a:ext cx="446100" cy="17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(1)</a:t>
            </a:r>
            <a:endParaRPr/>
          </a:p>
        </p:txBody>
      </p:sp>
      <p:sp>
        <p:nvSpPr>
          <p:cNvPr id="827" name="Google Shape;827;p96"/>
          <p:cNvSpPr txBox="1">
            <a:spLocks noGrp="1"/>
          </p:cNvSpPr>
          <p:nvPr>
            <p:ph type="body" idx="1"/>
          </p:nvPr>
        </p:nvSpPr>
        <p:spPr>
          <a:xfrm>
            <a:off x="532425" y="795875"/>
            <a:ext cx="7775400" cy="1753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Como los componentes main y menu están en CoreModule, es necesario que éste importe RouterModule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el componente main se incluye router-outlet, que define la zona de la SPA que varía en función de la navegación</a:t>
            </a:r>
            <a:endParaRPr/>
          </a:p>
          <a:p>
            <a:pPr marL="0" lvl="0" indent="0" algn="l" rtl="0">
              <a:spcBef>
                <a:spcPts val="0"/>
              </a:spcBef>
              <a:spcAft>
                <a:spcPts val="0"/>
              </a:spcAft>
              <a:buNone/>
            </a:pPr>
            <a:br>
              <a:rPr lang="es"/>
            </a:br>
            <a:endParaRPr/>
          </a:p>
        </p:txBody>
      </p:sp>
      <p:sp>
        <p:nvSpPr>
          <p:cNvPr id="828" name="Google Shape;828;p96"/>
          <p:cNvSpPr txBox="1"/>
          <p:nvPr/>
        </p:nvSpPr>
        <p:spPr>
          <a:xfrm>
            <a:off x="3973275" y="2785825"/>
            <a:ext cx="3270000" cy="158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&lt;!-- main component html --&gt;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main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(2)</a:t>
            </a:r>
            <a:endParaRPr/>
          </a:p>
        </p:txBody>
      </p:sp>
      <p:sp>
        <p:nvSpPr>
          <p:cNvPr id="834" name="Google Shape;834;p97"/>
          <p:cNvSpPr txBox="1">
            <a:spLocks noGrp="1"/>
          </p:cNvSpPr>
          <p:nvPr>
            <p:ph type="body" idx="1"/>
          </p:nvPr>
        </p:nvSpPr>
        <p:spPr>
          <a:xfrm>
            <a:off x="532425" y="795875"/>
            <a:ext cx="7775400" cy="1834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En el componente menu, en lugar de href, se utiliza la propiedad </a:t>
            </a:r>
            <a:r>
              <a:rPr lang="es" b="1">
                <a:latin typeface="Helvetica Neue"/>
                <a:ea typeface="Helvetica Neue"/>
                <a:cs typeface="Helvetica Neue"/>
                <a:sym typeface="Helvetica Neue"/>
              </a:rPr>
              <a:t>routerLink </a:t>
            </a:r>
            <a:r>
              <a:rPr lang="es"/>
              <a:t>para hacer referencia al nombre de una de las rutas.</a:t>
            </a:r>
            <a:br>
              <a:rPr lang="es"/>
            </a:br>
            <a:r>
              <a:rPr lang="es"/>
              <a:t>La propiedad </a:t>
            </a:r>
            <a:r>
              <a:rPr lang="es" b="1">
                <a:latin typeface="Helvetica Neue"/>
                <a:ea typeface="Helvetica Neue"/>
                <a:cs typeface="Helvetica Neue"/>
                <a:sym typeface="Helvetica Neue"/>
              </a:rPr>
              <a:t>routerLinkActive="active"</a:t>
            </a:r>
            <a:r>
              <a:rPr lang="es"/>
              <a:t> aplica a la ruta activa la clase active de Bootstrap  para que resalte frente a los otras rutas</a:t>
            </a:r>
            <a:br>
              <a:rPr lang="es"/>
            </a:br>
            <a:endParaRPr/>
          </a:p>
        </p:txBody>
      </p:sp>
      <p:sp>
        <p:nvSpPr>
          <p:cNvPr id="835" name="Google Shape;835;p97"/>
          <p:cNvSpPr txBox="1"/>
          <p:nvPr/>
        </p:nvSpPr>
        <p:spPr>
          <a:xfrm>
            <a:off x="1095075" y="2630075"/>
            <a:ext cx="7092300" cy="1466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Angular 2,4,... 6.x</a:t>
            </a:r>
            <a:endParaRPr/>
          </a:p>
        </p:txBody>
      </p:sp>
      <p:sp>
        <p:nvSpPr>
          <p:cNvPr id="132" name="Google Shape;132;p17"/>
          <p:cNvSpPr txBox="1">
            <a:spLocks noGrp="1"/>
          </p:cNvSpPr>
          <p:nvPr>
            <p:ph type="body" idx="1"/>
          </p:nvPr>
        </p:nvSpPr>
        <p:spPr>
          <a:xfrm>
            <a:off x="924450" y="1006825"/>
            <a:ext cx="7403700" cy="3330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amplía el modelo de</a:t>
            </a:r>
            <a:r>
              <a:rPr lang="es" sz="1600" b="1">
                <a:solidFill>
                  <a:schemeClr val="dk1"/>
                </a:solidFill>
                <a:latin typeface="Arial"/>
                <a:ea typeface="Arial"/>
                <a:cs typeface="Arial"/>
                <a:sym typeface="Arial"/>
              </a:rPr>
              <a:t> extender</a:t>
            </a:r>
            <a:r>
              <a:rPr lang="es" sz="1600">
                <a:solidFill>
                  <a:schemeClr val="dk1"/>
                </a:solidFill>
                <a:latin typeface="Arial"/>
                <a:ea typeface="Arial"/>
                <a:cs typeface="Arial"/>
                <a:sym typeface="Arial"/>
              </a:rPr>
              <a:t> las funcionalidades </a:t>
            </a:r>
            <a:r>
              <a:rPr lang="es" sz="1600" b="1">
                <a:solidFill>
                  <a:schemeClr val="dk1"/>
                </a:solidFill>
                <a:latin typeface="Arial"/>
                <a:ea typeface="Arial"/>
                <a:cs typeface="Arial"/>
                <a:sym typeface="Arial"/>
              </a:rPr>
              <a:t>HTML </a:t>
            </a:r>
            <a:br>
              <a:rPr lang="es" sz="1600" b="1">
                <a:solidFill>
                  <a:schemeClr val="dk1"/>
                </a:solidFill>
                <a:latin typeface="Arial"/>
                <a:ea typeface="Arial"/>
                <a:cs typeface="Arial"/>
                <a:sym typeface="Arial"/>
              </a:rPr>
            </a:br>
            <a:r>
              <a:rPr lang="es" sz="1600">
                <a:solidFill>
                  <a:schemeClr val="dk1"/>
                </a:solidFill>
                <a:latin typeface="Arial"/>
                <a:ea typeface="Arial"/>
                <a:cs typeface="Arial"/>
                <a:sym typeface="Arial"/>
              </a:rPr>
              <a:t>empleando</a:t>
            </a:r>
            <a:r>
              <a:rPr lang="es" sz="1600" b="1">
                <a:solidFill>
                  <a:schemeClr val="dk1"/>
                </a:solidFill>
                <a:latin typeface="Arial"/>
                <a:ea typeface="Arial"/>
                <a:cs typeface="Arial"/>
                <a:sym typeface="Arial"/>
              </a:rPr>
              <a:t> componentes</a:t>
            </a:r>
            <a:endParaRPr sz="1600" b="1">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Árboles de componentes Web</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Interconexiones entre ellos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Cada uno su propia interface I/O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 totalmente renovado</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con ello se modifica la forma de emplear el patrón arquitectónico</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sigue estando especialmente orientado a la creación de aplicaciones </a:t>
            </a: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br>
              <a:rPr lang="e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33" name="Google Shape;133;p17"/>
          <p:cNvPicPr preferRelativeResize="0"/>
          <p:nvPr/>
        </p:nvPicPr>
        <p:blipFill>
          <a:blip r:embed="rId3">
            <a:alphaModFix/>
          </a:blip>
          <a:stretch>
            <a:fillRect/>
          </a:stretch>
        </p:blipFill>
        <p:spPr>
          <a:xfrm>
            <a:off x="7313425" y="539643"/>
            <a:ext cx="1332900" cy="1332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Carga perezosa de módulos: lazy loading</a:t>
            </a:r>
            <a:endParaRPr/>
          </a:p>
        </p:txBody>
      </p:sp>
      <p:sp>
        <p:nvSpPr>
          <p:cNvPr id="841" name="Google Shape;841;p98"/>
          <p:cNvSpPr txBox="1">
            <a:spLocks noGrp="1"/>
          </p:cNvSpPr>
          <p:nvPr>
            <p:ph type="body" idx="1"/>
          </p:nvPr>
        </p:nvSpPr>
        <p:spPr>
          <a:xfrm>
            <a:off x="592925" y="785820"/>
            <a:ext cx="7836600" cy="149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objeto definidor de una ruta sustituye la propiedad component por </a:t>
            </a:r>
            <a:r>
              <a:rPr lang="es" b="1">
                <a:latin typeface="Helvetica Neue"/>
                <a:ea typeface="Helvetica Neue"/>
                <a:cs typeface="Helvetica Neue"/>
                <a:sym typeface="Helvetica Neue"/>
              </a:rPr>
              <a:t>loadChildren</a:t>
            </a:r>
            <a:r>
              <a:rPr lang="es"/>
              <a:t>, que tiene como valor un string (por tanto no carga inicialmente el módulo al que hace referencia) con el formato:</a:t>
            </a:r>
            <a:br>
              <a:rPr lang="es"/>
            </a:br>
            <a:r>
              <a:rPr lang="es"/>
              <a:t>&lt;path del módulo&gt;#&lt;nombre del módulo&gt;</a:t>
            </a:r>
            <a:endParaRPr/>
          </a:p>
        </p:txBody>
      </p:sp>
      <p:sp>
        <p:nvSpPr>
          <p:cNvPr id="842" name="Google Shape;842;p98"/>
          <p:cNvSpPr txBox="1"/>
          <p:nvPr/>
        </p:nvSpPr>
        <p:spPr>
          <a:xfrm>
            <a:off x="1096175" y="2494350"/>
            <a:ext cx="7092300" cy="1743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./tareas/tareas.module#TareasModule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./contactos/contactos.module#ContactosModule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./libros/libros.module#LibrosModule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Subrouting en los módulos</a:t>
            </a:r>
            <a:endParaRPr/>
          </a:p>
        </p:txBody>
      </p:sp>
      <p:sp>
        <p:nvSpPr>
          <p:cNvPr id="848" name="Google Shape;848;p99"/>
          <p:cNvSpPr txBox="1">
            <a:spLocks noGrp="1"/>
          </p:cNvSpPr>
          <p:nvPr>
            <p:ph type="body" idx="1"/>
          </p:nvPr>
        </p:nvSpPr>
        <p:spPr>
          <a:xfrm>
            <a:off x="578650" y="766887"/>
            <a:ext cx="7836600" cy="711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módulo de carga diferida tiene su propio enrutador, que será realmente el que se encargue de cargar el componente</a:t>
            </a:r>
            <a:endParaRPr/>
          </a:p>
        </p:txBody>
      </p:sp>
      <p:sp>
        <p:nvSpPr>
          <p:cNvPr id="849" name="Google Shape;849;p99"/>
          <p:cNvSpPr txBox="1"/>
          <p:nvPr/>
        </p:nvSpPr>
        <p:spPr>
          <a:xfrm>
            <a:off x="3282850" y="1595225"/>
            <a:ext cx="5132400" cy="300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@angular/router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forChild</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exports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TareasRoutingModule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
        <p:nvSpPr>
          <p:cNvPr id="850" name="Google Shape;850;p99"/>
          <p:cNvSpPr txBox="1"/>
          <p:nvPr/>
        </p:nvSpPr>
        <p:spPr>
          <a:xfrm>
            <a:off x="221025" y="1821325"/>
            <a:ext cx="2802900" cy="125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objeto definidor de la ruta raíz del módulo hace referencia al componente principal que habría sido referenciado en el router "padre"</a:t>
            </a:r>
            <a:endParaRPr/>
          </a:p>
        </p:txBody>
      </p:sp>
      <p:sp>
        <p:nvSpPr>
          <p:cNvPr id="851" name="Google Shape;851;p99"/>
          <p:cNvSpPr txBox="1"/>
          <p:nvPr/>
        </p:nvSpPr>
        <p:spPr>
          <a:xfrm>
            <a:off x="472125" y="3338350"/>
            <a:ext cx="2551800" cy="8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Se configura RouterModule</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mediante su método</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forChild</a:t>
            </a:r>
            <a:endParaRPr>
              <a:solidFill>
                <a:schemeClr val="dk1"/>
              </a:solidFill>
            </a:endParaRPr>
          </a:p>
          <a:p>
            <a:pPr marL="0" lvl="0" indent="0" algn="l" rtl="0">
              <a:spcBef>
                <a:spcPts val="0"/>
              </a:spcBef>
              <a:spcAft>
                <a:spcPts val="0"/>
              </a:spcAft>
              <a:buNone/>
            </a:pPr>
            <a:endParaRPr/>
          </a:p>
        </p:txBody>
      </p:sp>
      <p:cxnSp>
        <p:nvCxnSpPr>
          <p:cNvPr id="852" name="Google Shape;852;p99"/>
          <p:cNvCxnSpPr>
            <a:stCxn id="851" idx="3"/>
          </p:cNvCxnSpPr>
          <p:nvPr/>
        </p:nvCxnSpPr>
        <p:spPr>
          <a:xfrm rot="10800000" flipH="1">
            <a:off x="3023925" y="3755050"/>
            <a:ext cx="371700" cy="22800"/>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stCxn id="850" idx="3"/>
          </p:cNvCxnSpPr>
          <p:nvPr/>
        </p:nvCxnSpPr>
        <p:spPr>
          <a:xfrm>
            <a:off x="3023925" y="2446675"/>
            <a:ext cx="462000" cy="42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testing</a:t>
            </a:r>
            <a:endParaRPr/>
          </a:p>
        </p:txBody>
      </p:sp>
      <p:sp>
        <p:nvSpPr>
          <p:cNvPr id="859" name="Google Shape;859;p100"/>
          <p:cNvSpPr txBox="1">
            <a:spLocks noGrp="1"/>
          </p:cNvSpPr>
          <p:nvPr>
            <p:ph type="body" idx="1"/>
          </p:nvPr>
        </p:nvSpPr>
        <p:spPr>
          <a:xfrm>
            <a:off x="592925" y="785825"/>
            <a:ext cx="2139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a:t>
            </a:r>
            <a:endParaRPr/>
          </a:p>
          <a:p>
            <a:pPr marL="0" lvl="0" indent="0" algn="l" rtl="0">
              <a:spcBef>
                <a:spcPts val="0"/>
              </a:spcBef>
              <a:spcAft>
                <a:spcPts val="0"/>
              </a:spcAft>
              <a:buNone/>
            </a:pPr>
            <a:r>
              <a:rPr lang="es"/>
              <a:t>Pruebas e2e</a:t>
            </a:r>
            <a:endParaRPr/>
          </a:p>
        </p:txBody>
      </p:sp>
      <p:pic>
        <p:nvPicPr>
          <p:cNvPr id="860" name="Google Shape;860;p100"/>
          <p:cNvPicPr preferRelativeResize="0"/>
          <p:nvPr/>
        </p:nvPicPr>
        <p:blipFill>
          <a:blip r:embed="rId3">
            <a:alphaModFix/>
          </a:blip>
          <a:stretch>
            <a:fillRect/>
          </a:stretch>
        </p:blipFill>
        <p:spPr>
          <a:xfrm>
            <a:off x="2922000" y="959838"/>
            <a:ext cx="5908874" cy="35453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 creación</a:t>
            </a:r>
            <a:endParaRPr/>
          </a:p>
        </p:txBody>
      </p:sp>
      <p:sp>
        <p:nvSpPr>
          <p:cNvPr id="866" name="Google Shape;866;p101"/>
          <p:cNvSpPr txBox="1">
            <a:spLocks noGrp="1"/>
          </p:cNvSpPr>
          <p:nvPr>
            <p:ph type="body" idx="1"/>
          </p:nvPr>
        </p:nvSpPr>
        <p:spPr>
          <a:xfrm>
            <a:off x="578650" y="895928"/>
            <a:ext cx="7836600" cy="3174900"/>
          </a:xfrm>
          <a:prstGeom prst="rect">
            <a:avLst/>
          </a:prstGeom>
        </p:spPr>
        <p:txBody>
          <a:bodyPr spcFirstLastPara="1" wrap="square" lIns="51425" tIns="51425" rIns="51425" bIns="51425" anchor="t" anchorCtr="0">
            <a:noAutofit/>
          </a:bodyPr>
          <a:lstStyle/>
          <a:p>
            <a:pPr marL="457200" lvl="0" indent="-381000" algn="l" rtl="0">
              <a:spcBef>
                <a:spcPts val="0"/>
              </a:spcBef>
              <a:spcAft>
                <a:spcPts val="0"/>
              </a:spcAft>
              <a:buSzPts val="2400"/>
              <a:buChar char="●"/>
            </a:pPr>
            <a:r>
              <a:rPr lang="es" sz="2400"/>
              <a:t>jasmine -&gt; framework de testing</a:t>
            </a:r>
            <a:endParaRPr sz="2400"/>
          </a:p>
          <a:p>
            <a:pPr marL="914400" lvl="1" indent="-381000" algn="l" rtl="0">
              <a:spcBef>
                <a:spcPts val="0"/>
              </a:spcBef>
              <a:spcAft>
                <a:spcPts val="0"/>
              </a:spcAft>
              <a:buSzPts val="2400"/>
              <a:buChar char="○"/>
            </a:pPr>
            <a:r>
              <a:rPr lang="es" sz="2400"/>
              <a:t>describe / it</a:t>
            </a:r>
            <a:endParaRPr sz="2400"/>
          </a:p>
          <a:p>
            <a:pPr marL="914400" lvl="1" indent="-381000" algn="l" rtl="0">
              <a:spcBef>
                <a:spcPts val="0"/>
              </a:spcBef>
              <a:spcAft>
                <a:spcPts val="0"/>
              </a:spcAft>
              <a:buSzPts val="2400"/>
              <a:buChar char="○"/>
            </a:pPr>
            <a:r>
              <a:rPr lang="es" sz="2400"/>
              <a:t>expect</a:t>
            </a:r>
            <a:endParaRPr sz="2400"/>
          </a:p>
          <a:p>
            <a:pPr marL="914400" lvl="1" indent="-381000" algn="l" rtl="0">
              <a:spcBef>
                <a:spcPts val="0"/>
              </a:spcBef>
              <a:spcAft>
                <a:spcPts val="0"/>
              </a:spcAft>
              <a:buSzPts val="2400"/>
              <a:buChar char="○"/>
            </a:pPr>
            <a:r>
              <a:rPr lang="es" sz="2400"/>
              <a:t>beforeEach</a:t>
            </a:r>
            <a:endParaRPr sz="2400"/>
          </a:p>
          <a:p>
            <a:pPr marL="457200" lvl="0" indent="-381000" algn="l" rtl="0">
              <a:spcBef>
                <a:spcPts val="0"/>
              </a:spcBef>
              <a:spcAft>
                <a:spcPts val="0"/>
              </a:spcAft>
              <a:buSzPts val="2400"/>
              <a:buChar char="●"/>
            </a:pPr>
            <a:r>
              <a:rPr lang="es" sz="2400"/>
              <a:t>@angular/testing -&gt; elementos de testing específicos de Angular</a:t>
            </a:r>
            <a:endParaRPr sz="2400"/>
          </a:p>
          <a:p>
            <a:pPr marL="914400" lvl="1" indent="-381000" algn="l" rtl="0">
              <a:spcBef>
                <a:spcPts val="0"/>
              </a:spcBef>
              <a:spcAft>
                <a:spcPts val="0"/>
              </a:spcAft>
              <a:buSzPts val="2400"/>
              <a:buChar char="○"/>
            </a:pPr>
            <a:r>
              <a:rPr lang="es" sz="2400"/>
              <a:t>component</a:t>
            </a:r>
            <a:endParaRPr sz="2400"/>
          </a:p>
          <a:p>
            <a:pPr marL="914400" lvl="1" indent="-381000" algn="l" rtl="0">
              <a:spcBef>
                <a:spcPts val="0"/>
              </a:spcBef>
              <a:spcAft>
                <a:spcPts val="0"/>
              </a:spcAft>
              <a:buSzPts val="2400"/>
              <a:buChar char="○"/>
            </a:pPr>
            <a:r>
              <a:rPr lang="es" sz="2400"/>
              <a:t>fixture</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ejecución</a:t>
            </a:r>
            <a:endParaRPr/>
          </a:p>
        </p:txBody>
      </p:sp>
      <p:sp>
        <p:nvSpPr>
          <p:cNvPr id="872" name="Google Shape;872;p102"/>
          <p:cNvSpPr txBox="1">
            <a:spLocks noGrp="1"/>
          </p:cNvSpPr>
          <p:nvPr>
            <p:ph type="body" idx="1"/>
          </p:nvPr>
        </p:nvSpPr>
        <p:spPr>
          <a:xfrm>
            <a:off x="592925" y="785828"/>
            <a:ext cx="7836600" cy="319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Del arranque de </a:t>
            </a: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y </a:t>
            </a: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ocupan los comandos (scripts) de npm</a:t>
            </a:r>
            <a:endParaRPr sz="2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se ocupa el comando de </a:t>
            </a:r>
            <a:r>
              <a:rPr lang="es" sz="2400" b="1">
                <a:solidFill>
                  <a:srgbClr val="C00000"/>
                </a:solidFill>
                <a:latin typeface="Arial"/>
                <a:ea typeface="Arial"/>
                <a:cs typeface="Arial"/>
                <a:sym typeface="Arial"/>
              </a:rPr>
              <a:t>npm test</a:t>
            </a:r>
            <a:br>
              <a:rPr lang="es" sz="2400" b="1">
                <a:solidFill>
                  <a:srgbClr val="C00000"/>
                </a:solidFill>
                <a:latin typeface="Arial"/>
                <a:ea typeface="Arial"/>
                <a:cs typeface="Arial"/>
                <a:sym typeface="Arial"/>
              </a:rPr>
            </a:br>
            <a:r>
              <a:rPr lang="es" sz="2400">
                <a:solidFill>
                  <a:schemeClr val="dk1"/>
                </a:solidFill>
                <a:latin typeface="Arial"/>
                <a:ea typeface="Arial"/>
                <a:cs typeface="Arial"/>
                <a:sym typeface="Arial"/>
              </a:rPr>
              <a:t>(se ejecuta directamente igual que npm start)</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inicia con el comando e2e,</a:t>
            </a:r>
            <a:br>
              <a:rPr lang="es" sz="2400">
                <a:solidFill>
                  <a:schemeClr val="dk1"/>
                </a:solidFill>
                <a:latin typeface="Arial"/>
                <a:ea typeface="Arial"/>
                <a:cs typeface="Arial"/>
                <a:sym typeface="Arial"/>
              </a:rPr>
            </a:br>
            <a:r>
              <a:rPr lang="es" sz="2400">
                <a:solidFill>
                  <a:schemeClr val="dk1"/>
                </a:solidFill>
                <a:latin typeface="Arial"/>
                <a:ea typeface="Arial"/>
                <a:cs typeface="Arial"/>
                <a:sym typeface="Arial"/>
              </a:rPr>
              <a:t>que al no ser estándar se inicia con </a:t>
            </a:r>
            <a:r>
              <a:rPr lang="es" sz="2400" b="1">
                <a:solidFill>
                  <a:srgbClr val="C00000"/>
                </a:solidFill>
                <a:latin typeface="Arial"/>
                <a:ea typeface="Arial"/>
                <a:cs typeface="Arial"/>
                <a:sym typeface="Arial"/>
              </a:rPr>
              <a:t>npm run e2e</a:t>
            </a:r>
            <a:endParaRPr sz="2400" b="1">
              <a:solidFill>
                <a:srgbClr val="C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Ejecución de los test básicos definidos por Angular CLI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81"/>
        <p:cNvGrpSpPr/>
        <p:nvPr/>
      </p:nvGrpSpPr>
      <p:grpSpPr>
        <a:xfrm>
          <a:off x="0" y="0"/>
          <a:ext cx="0" cy="0"/>
          <a:chOff x="0" y="0"/>
          <a:chExt cx="0" cy="0"/>
        </a:xfrm>
      </p:grpSpPr>
      <p:sp>
        <p:nvSpPr>
          <p:cNvPr id="882" name="Google Shape;882;p104"/>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883" name="Google Shape;883;p104"/>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3"/>
            </a:pPr>
            <a:r>
              <a:rPr lang="es"/>
              <a:t>Componentes</a:t>
            </a:r>
            <a:endParaRPr/>
          </a:p>
        </p:txBody>
      </p:sp>
      <p:sp>
        <p:nvSpPr>
          <p:cNvPr id="889" name="Google Shape;889;p105"/>
          <p:cNvSpPr txBox="1">
            <a:spLocks noGrp="1"/>
          </p:cNvSpPr>
          <p:nvPr>
            <p:ph type="body" idx="1"/>
          </p:nvPr>
        </p:nvSpPr>
        <p:spPr>
          <a:xfrm>
            <a:off x="1314450" y="3433703"/>
            <a:ext cx="7472400" cy="85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directivas y pipes</a:t>
            </a:r>
            <a:endParaRPr/>
          </a:p>
          <a:p>
            <a:pPr marL="0" lvl="0" indent="0" algn="l" rtl="0">
              <a:spcBef>
                <a:spcPts val="0"/>
              </a:spcBef>
              <a:spcAft>
                <a:spcPts val="0"/>
              </a:spcAft>
              <a:buNone/>
            </a:pPr>
            <a:r>
              <a:rPr lang="es"/>
              <a:t>Formularios. Validación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3.a. Componentes, directivas y pipes</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Plantillas (Templates)</a:t>
            </a:r>
            <a:endParaRPr/>
          </a:p>
        </p:txBody>
      </p:sp>
      <p:sp>
        <p:nvSpPr>
          <p:cNvPr id="900" name="Google Shape;900;p107"/>
          <p:cNvSpPr txBox="1">
            <a:spLocks noGrp="1"/>
          </p:cNvSpPr>
          <p:nvPr>
            <p:ph type="body" idx="1"/>
          </p:nvPr>
        </p:nvSpPr>
        <p:spPr>
          <a:xfrm>
            <a:off x="653700" y="876250"/>
            <a:ext cx="7836600" cy="3260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permiten definir la </a:t>
            </a:r>
            <a:r>
              <a:rPr lang="es" b="1">
                <a:latin typeface="Helvetica Neue"/>
                <a:ea typeface="Helvetica Neue"/>
                <a:cs typeface="Helvetica Neue"/>
                <a:sym typeface="Helvetica Neue"/>
              </a:rPr>
              <a:t>vista </a:t>
            </a:r>
            <a:r>
              <a:rPr lang="es"/>
              <a:t>en función de la información del componente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representan el </a:t>
            </a:r>
            <a:r>
              <a:rPr lang="es" b="1">
                <a:latin typeface="Helvetica Neue"/>
                <a:ea typeface="Helvetica Neue"/>
                <a:cs typeface="Helvetica Neue"/>
                <a:sym typeface="Helvetica Neue"/>
              </a:rPr>
              <a:t>desarrollo declarativo</a:t>
            </a:r>
            <a:r>
              <a:rPr lang="es"/>
              <a:t> en Angular, al expandir las características del HTML,  añadiéndole funcionalidades sin necesidad de escribir código JavaScript, que sería el desarrollo imperativo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Se puede ver como una forma de agregar </a:t>
            </a:r>
            <a:r>
              <a:rPr lang="es" b="1">
                <a:latin typeface="Helvetica Neue"/>
                <a:ea typeface="Helvetica Neue"/>
                <a:cs typeface="Helvetica Neue"/>
                <a:sym typeface="Helvetica Neue"/>
              </a:rPr>
              <a:t>valor semántic</a:t>
            </a:r>
            <a:r>
              <a:rPr lang="es"/>
              <a:t>o al HTML.</a:t>
            </a:r>
            <a:br>
              <a:rPr lang="es"/>
            </a:br>
            <a:br>
              <a:rPr lang="es"/>
            </a:b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8866</Words>
  <Application>Microsoft Office PowerPoint</Application>
  <PresentationFormat>Presentación en pantalla (16:9)</PresentationFormat>
  <Paragraphs>1461</Paragraphs>
  <Slides>160</Slides>
  <Notes>160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160</vt:i4>
      </vt:variant>
    </vt:vector>
  </HeadingPairs>
  <TitlesOfParts>
    <vt:vector size="166" baseType="lpstr">
      <vt:lpstr>Arial</vt:lpstr>
      <vt:lpstr>Courier New</vt:lpstr>
      <vt:lpstr>Helvetica Neue</vt:lpstr>
      <vt:lpstr>Gill Sans</vt:lpstr>
      <vt:lpstr>Helvetica Neue Light</vt:lpstr>
      <vt:lpstr>White</vt:lpstr>
      <vt:lpstr>Angular 7</vt:lpstr>
      <vt:lpstr>Alejandro Cerezo Lasne</vt:lpstr>
      <vt:lpstr>Angular 6</vt:lpstr>
      <vt:lpstr>Introducción a Angular. Tecnologías</vt:lpstr>
      <vt:lpstr>1.a. Introducción a Angular.  Conceptos y versiones    Entorno y Herramientas de Desarrollo</vt:lpstr>
      <vt:lpstr>¿Que es Angular?</vt:lpstr>
      <vt:lpstr>Presentación de PowerPoint</vt:lpstr>
      <vt:lpstr>Orígenes: AngularJS 1.x</vt:lpstr>
      <vt:lpstr>Evolución: Angular 2,4,... 6.x</vt:lpstr>
      <vt:lpstr>SPA: Single-Page Applications</vt:lpstr>
      <vt:lpstr>Funcionalidades</vt:lpstr>
      <vt:lpstr>Evolución del Front</vt:lpstr>
      <vt:lpstr>Lenguajes</vt:lpstr>
      <vt:lpstr>Versiones</vt:lpstr>
      <vt:lpstr>Versión 6 del entorno Angular</vt:lpstr>
      <vt:lpstr>Angular 6</vt:lpstr>
      <vt:lpstr>Angular CLI 6</vt:lpstr>
      <vt:lpstr>Entorno de trabajo</vt:lpstr>
      <vt:lpstr>Entorno: Node JS / nmp</vt:lpstr>
      <vt:lpstr>Entorno: Webpack</vt:lpstr>
      <vt:lpstr>Angular-cli</vt:lpstr>
      <vt:lpstr>Angular-cli: herramientas</vt:lpstr>
      <vt:lpstr>Angular-cli: instalación global (1)</vt:lpstr>
      <vt:lpstr>Angular-cli: instalación global (1) </vt:lpstr>
      <vt:lpstr>Angular-cli: creación de un proyecto</vt:lpstr>
      <vt:lpstr>Angular cli: configuración git/github</vt:lpstr>
      <vt:lpstr>Angular-cli: ejecutando un proyecto (1)</vt:lpstr>
      <vt:lpstr>Angular-cli: ejecutando un proyecto (2)</vt:lpstr>
      <vt:lpstr>Scaffolding con Angular (1)</vt:lpstr>
      <vt:lpstr>Scaffolding con Angular (2): src</vt:lpstr>
      <vt:lpstr>Scaffolding con Angular (3): app</vt:lpstr>
      <vt:lpstr>Elementos de terceros: Bootstrap</vt:lpstr>
      <vt:lpstr>Bootstrap: incorporación al proyecto</vt:lpstr>
      <vt:lpstr>Cambios en la App</vt:lpstr>
      <vt:lpstr>app.component</vt:lpstr>
      <vt:lpstr>git / github desde VSC</vt:lpstr>
      <vt:lpstr>Angular CLI: Despliegue de la app</vt:lpstr>
      <vt:lpstr>1.b. Tecnologías.     Lenguajes: ES6 y Typescript.    Web Components    RxJS (ReactiveX)</vt:lpstr>
      <vt:lpstr>ECMAScript 6</vt:lpstr>
      <vt:lpstr>ES6: Nuevos elementos de código</vt:lpstr>
      <vt:lpstr>ES6: Nuevos elementos de código</vt:lpstr>
      <vt:lpstr>ES6: Arrow functions y this</vt:lpstr>
      <vt:lpstr>ES6: Clases</vt:lpstr>
      <vt:lpstr>ES6: Módulos</vt:lpstr>
      <vt:lpstr>ES6: Promesas</vt:lpstr>
      <vt:lpstr>TypeScript</vt:lpstr>
      <vt:lpstr>TS: Tipos</vt:lpstr>
      <vt:lpstr>TS: Clases</vt:lpstr>
      <vt:lpstr>TS: Constructores</vt:lpstr>
      <vt:lpstr>TS: Interfaces y tipos</vt:lpstr>
      <vt:lpstr>TS: Herencia</vt:lpstr>
      <vt:lpstr>TS: Módulos y decoradores</vt:lpstr>
      <vt:lpstr>Web Components</vt:lpstr>
      <vt:lpstr>Custom elements</vt:lpstr>
      <vt:lpstr>Shadow DOM</vt:lpstr>
      <vt:lpstr>Templates</vt:lpstr>
      <vt:lpstr>Uso del template</vt:lpstr>
      <vt:lpstr>HTML Imports</vt:lpstr>
      <vt:lpstr>Programación reactiva</vt:lpstr>
      <vt:lpstr>RxJS (ReactiveX) en Angular</vt:lpstr>
      <vt:lpstr>Angular 6</vt:lpstr>
      <vt:lpstr>Arquitectura de una SPA en Angular</vt:lpstr>
      <vt:lpstr>2.a. Arquitectura: módulos y componentes</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Generadores de angular CLI</vt:lpstr>
      <vt:lpstr>Creación del módulo “core”</vt:lpstr>
      <vt:lpstr>Componentes del módulo “core”</vt:lpstr>
      <vt:lpstr>Ciclo de vida de componentes y directivas</vt:lpstr>
      <vt:lpstr>Integración de los componentes</vt:lpstr>
      <vt:lpstr>Componente footer</vt:lpstr>
      <vt:lpstr>Componente menu</vt:lpstr>
      <vt:lpstr>Módulos funcionales</vt:lpstr>
      <vt:lpstr>Componentes en los módulos funcionales</vt:lpstr>
      <vt:lpstr>Estructura de la aplicación</vt:lpstr>
      <vt:lpstr>Vistas de los componentes básicos</vt:lpstr>
      <vt:lpstr>2.b. Enrutamiento y navegación</vt:lpstr>
      <vt:lpstr>SPA: Single-Page Applications</vt:lpstr>
      <vt:lpstr>Navegación “simulada”</vt:lpstr>
      <vt:lpstr>Principios básicos</vt:lpstr>
      <vt:lpstr>Módulo de enrutamiento</vt:lpstr>
      <vt:lpstr>Componentes main y menu (1)</vt:lpstr>
      <vt:lpstr>Componentes main y menu (2)</vt:lpstr>
      <vt:lpstr>Carga perezosa de módulos: lazy loading</vt:lpstr>
      <vt:lpstr>Subrouting en los módulos</vt:lpstr>
      <vt:lpstr>Entorno de testing</vt:lpstr>
      <vt:lpstr>Pruebas unitarias: creación</vt:lpstr>
      <vt:lpstr>Pruebas: ejecución</vt:lpstr>
      <vt:lpstr>Ejecución de los test básicos definidos por Angular CLI</vt:lpstr>
      <vt:lpstr>Angular 6</vt:lpstr>
      <vt:lpstr>Componentes</vt:lpstr>
      <vt:lpstr>3.a. Componentes, directivas y pipes</vt:lpstr>
      <vt:lpstr>Plantillas (Templates)</vt:lpstr>
      <vt:lpstr>Lenguaje de plantillas</vt:lpstr>
      <vt:lpstr>Gestión de eventos</vt:lpstr>
      <vt:lpstr>Lógica básica: binding de datos</vt:lpstr>
      <vt:lpstr>Datos enlazados (two-way data binding) </vt:lpstr>
      <vt:lpstr>Código. Saludo</vt:lpstr>
      <vt:lpstr>Ejemplo de binding: componente saludo</vt:lpstr>
      <vt:lpstr>Expresiones</vt:lpstr>
      <vt:lpstr>Referencias locales en plantillas</vt:lpstr>
      <vt:lpstr>Comunicación entre componentes</vt:lpstr>
      <vt:lpstr>Configuración de propiedades</vt:lpstr>
      <vt:lpstr>Envío de eventos</vt:lpstr>
      <vt:lpstr>Código. Tareas</vt:lpstr>
      <vt:lpstr>Directivas</vt:lpstr>
      <vt:lpstr>Código. Tareas</vt:lpstr>
      <vt:lpstr>Pipes</vt:lpstr>
      <vt:lpstr>3.b. Modelos de datos.    Formularios. Validación</vt:lpstr>
      <vt:lpstr>Basados en la vista</vt:lpstr>
      <vt:lpstr>Basados en el Modelo</vt:lpstr>
      <vt:lpstr>Elementos HTML de un formulario</vt:lpstr>
      <vt:lpstr>Formulario ejemplo</vt:lpstr>
      <vt:lpstr>Modelos de datos en Angular</vt:lpstr>
      <vt:lpstr>Código.  Formulario Template Driven</vt:lpstr>
      <vt:lpstr>Controles dinámicos (1)</vt:lpstr>
      <vt:lpstr>Controles dinámicos (2)</vt:lpstr>
      <vt:lpstr>Controles dinámicos (3)</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Angular 6</vt:lpstr>
      <vt:lpstr>Integración de los componentes: servicios</vt:lpstr>
      <vt:lpstr>4.a. Servicios e inyección de dependencias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4.b. Servicio HttpClient</vt:lpstr>
      <vt:lpstr>Servicios HttpClient</vt:lpstr>
      <vt:lpstr>Código. Libros</vt:lpstr>
      <vt:lpstr>Observables en la respuesta HttpClient</vt:lpstr>
      <vt:lpstr>Servicios propios: encapsulación</vt:lpstr>
      <vt:lpstr>Código. Libros</vt:lpstr>
      <vt:lpstr>Ejemplo de servicio propios</vt:lpstr>
      <vt:lpstr>4.b. Enrutamiento: parámetros y subroutig</vt:lpstr>
      <vt:lpstr>Conclusión</vt:lpstr>
      <vt:lpstr>Versión 6 del entorno Angular</vt:lpstr>
      <vt:lpstr>Angular 6</vt:lpstr>
      <vt:lpstr>Angular CLI 6</vt:lpstr>
      <vt:lpstr>Extra: componentes Bootstrap</vt:lpstr>
      <vt:lpstr>Codigo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7</dc:title>
  <cp:lastModifiedBy>Alejandro Cerezo Lasne</cp:lastModifiedBy>
  <cp:revision>1</cp:revision>
  <dcterms:modified xsi:type="dcterms:W3CDTF">2018-10-28T22:19:55Z</dcterms:modified>
</cp:coreProperties>
</file>